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22"/>
  </p:handoutMasterIdLst>
  <p:sldIdLst>
    <p:sldId id="256" r:id="rId2"/>
    <p:sldId id="257" r:id="rId3"/>
    <p:sldId id="258" r:id="rId4"/>
    <p:sldId id="280" r:id="rId5"/>
    <p:sldId id="281" r:id="rId6"/>
    <p:sldId id="282" r:id="rId7"/>
    <p:sldId id="283" r:id="rId8"/>
    <p:sldId id="284" r:id="rId9"/>
    <p:sldId id="285" r:id="rId10"/>
    <p:sldId id="286" r:id="rId11"/>
    <p:sldId id="287" r:id="rId12"/>
    <p:sldId id="290" r:id="rId13"/>
    <p:sldId id="288" r:id="rId14"/>
    <p:sldId id="289" r:id="rId15"/>
    <p:sldId id="291" r:id="rId16"/>
    <p:sldId id="292" r:id="rId17"/>
    <p:sldId id="293" r:id="rId18"/>
    <p:sldId id="294" r:id="rId19"/>
    <p:sldId id="275" r:id="rId20"/>
    <p:sldId id="273" r:id="rId21"/>
  </p:sldIdLst>
  <p:sldSz cx="9144000" cy="6858000" type="screen4x3"/>
  <p:notesSz cx="6791325" cy="99218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60" autoAdjust="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2040" y="-90"/>
      </p:cViewPr>
      <p:guideLst>
        <p:guide orient="horz" pos="3125"/>
        <p:guide pos="213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32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6513" y="0"/>
            <a:ext cx="29432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5AEA5AF-F22D-4770-A64E-9015B2AA5300}" type="datetimeFigureOut">
              <a:rPr lang="ru-RU"/>
              <a:pPr>
                <a:defRPr/>
              </a:pPr>
              <a:t>08.01.2024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3400"/>
            <a:ext cx="2943225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6513" y="9423400"/>
            <a:ext cx="2943225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C1B792F-E48C-4C7D-809F-F5156312A1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20634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>
            <a:noAutofit/>
          </a:bodyPr>
          <a:lstStyle>
            <a:lvl1pPr algn="r">
              <a:defRPr sz="4200"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30"/>
          <p:cNvSpPr>
            <a:spLocks noGrp="1"/>
          </p:cNvSpPr>
          <p:nvPr>
            <p:ph type="dt" sz="half" idx="10"/>
          </p:nvPr>
        </p:nvSpPr>
        <p:spPr>
          <a:xfrm>
            <a:off x="5870575" y="6557963"/>
            <a:ext cx="2003425" cy="227012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FDE9BA9C-0EC8-4298-81FC-F813A7B30826}" type="datetimeFigureOut">
              <a:rPr lang="ru-RU"/>
              <a:pPr>
                <a:defRPr/>
              </a:pPr>
              <a:t>08.01.2024</a:t>
            </a:fld>
            <a:endParaRPr lang="ru-RU"/>
          </a:p>
        </p:txBody>
      </p:sp>
      <p:sp>
        <p:nvSpPr>
          <p:cNvPr id="7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63"/>
            <a:ext cx="2927350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350" y="6556375"/>
            <a:ext cx="588963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1B162DBE-3020-45DC-8D4C-BFDAE2E7F1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0CE11C-F4D3-423A-AA75-7274E3FCBD26}" type="datetimeFigureOut">
              <a:rPr lang="ru-RU"/>
              <a:pPr>
                <a:defRPr/>
              </a:pPr>
              <a:t>08.01.2024</a:t>
            </a:fld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0F0850-B9C1-4ECC-879C-884E7A1AE3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3388" y="6557963"/>
            <a:ext cx="2001837" cy="227012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574C0D9-715B-47E6-B98F-44DC2664FE03}" type="datetimeFigureOut">
              <a:rPr lang="ru-RU"/>
              <a:pPr>
                <a:defRPr/>
              </a:pPr>
              <a:t>08.01.2024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375"/>
            <a:ext cx="3657600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750" y="6553200"/>
            <a:ext cx="587375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D5F4C0E3-3789-4EED-95F7-402112B23C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EDC81F-E2F6-4C69-8696-34492A2C0863}" type="datetimeFigureOut">
              <a:rPr lang="ru-RU"/>
              <a:pPr>
                <a:defRPr/>
              </a:pPr>
              <a:t>08.01.2024</a:t>
            </a:fld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D2BBD1-07C8-4BDF-B00D-5D87170905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anchor="t"/>
          <a:lstStyle>
            <a:lvl1pPr algn="r">
              <a:buNone/>
              <a:defRPr sz="42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400" y="6556375"/>
            <a:ext cx="2001838" cy="22701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6D2BEF23-2135-4C32-B27D-382A99A53AB4}" type="datetimeFigureOut">
              <a:rPr lang="ru-RU"/>
              <a:pPr>
                <a:defRPr/>
              </a:pPr>
              <a:t>08.01.2024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138" y="6556375"/>
            <a:ext cx="2895600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4175" y="6554788"/>
            <a:ext cx="587375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7AACD72-027B-4119-B586-97D31D956B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34A01B-BFD4-45D4-910F-67484F85057C}" type="datetimeFigureOut">
              <a:rPr lang="ru-RU"/>
              <a:pPr>
                <a:defRPr/>
              </a:pPr>
              <a:t>08.01.2024</a:t>
            </a:fld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45984A-E7CA-40F7-AE47-AFF48FBBA3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46843C-E9CA-44EC-AC9C-F4D93600C8F7}" type="datetimeFigureOut">
              <a:rPr lang="ru-RU"/>
              <a:pPr>
                <a:defRPr/>
              </a:pPr>
              <a:t>08.01.2024</a:t>
            </a:fld>
            <a:endParaRPr lang="ru-RU"/>
          </a:p>
        </p:txBody>
      </p:sp>
      <p:sp>
        <p:nvSpPr>
          <p:cNvPr id="8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D71A65-CDF4-4404-A0A8-5571B7E480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212299-338A-4410-BD11-97FBACA935C0}" type="datetimeFigureOut">
              <a:rPr lang="ru-RU"/>
              <a:pPr>
                <a:defRPr/>
              </a:pPr>
              <a:t>08.01.2024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D50BFB-D4F1-4ABF-9341-028918FDE5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394AF9-DE88-43B2-9339-7E7C1E8E45B9}" type="datetimeFigureOut">
              <a:rPr lang="ru-RU"/>
              <a:pPr>
                <a:defRPr/>
              </a:pPr>
              <a:t>08.01.2024</a:t>
            </a:fld>
            <a:endParaRPr lang="ru-RU"/>
          </a:p>
        </p:txBody>
      </p:sp>
      <p:sp>
        <p:nvSpPr>
          <p:cNvPr id="3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3F4CB2-163D-4BBA-9DB8-B5DCB0FD63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lIns="45720" tIns="0" rIns="0" bIns="0" spcCol="0" rtlCol="0" fromWordArt="0" forceAA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A30C13-0E97-4D76-A959-F1650095ECD9}" type="datetimeFigureOut">
              <a:rPr lang="ru-RU"/>
              <a:pPr>
                <a:defRPr/>
              </a:pPr>
              <a:t>08.01.2024</a:t>
            </a:fld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9A8A35-C03F-4934-A2A0-9450B83B29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7"/>
          <p:cNvSpPr/>
          <p:nvPr/>
        </p:nvSpPr>
        <p:spPr>
          <a:xfrm rot="21240000">
            <a:off x="598488" y="1004888"/>
            <a:ext cx="4319587" cy="4311650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8"/>
          <p:cNvSpPr/>
          <p:nvPr/>
        </p:nvSpPr>
        <p:spPr>
          <a:xfrm rot="21420000">
            <a:off x="596900" y="998538"/>
            <a:ext cx="4319588" cy="4313237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lIns="82296" tIns="0" rIns="0" bIns="0" spcCol="0" rtlCol="0" fromWordArt="0" forceAA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F213103-9B6B-49B4-BB99-F3A4E21C6D1E}" type="datetimeFigureOut">
              <a:rPr lang="ru-RU"/>
              <a:pPr>
                <a:defRPr/>
              </a:pPr>
              <a:t>08.01.2024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86BD72C-1372-4ED6-BFB7-715F6D1EE3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675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0" name="Текст 30"/>
          <p:cNvSpPr>
            <a:spLocks noGrp="1"/>
          </p:cNvSpPr>
          <p:nvPr>
            <p:ph type="body" idx="1"/>
          </p:nvPr>
        </p:nvSpPr>
        <p:spPr bwMode="auto">
          <a:xfrm>
            <a:off x="457200" y="1609725"/>
            <a:ext cx="7239000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6563" y="6557963"/>
            <a:ext cx="2001837" cy="227012"/>
          </a:xfrm>
          <a:prstGeom prst="rect">
            <a:avLst/>
          </a:prstGeom>
        </p:spPr>
        <p:txBody>
          <a:bodyPr vert="horz" t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BEE93958-CF49-4898-B4F5-12019403E7C6}" type="datetimeFigureOut">
              <a:rPr lang="ru-RU"/>
              <a:pPr>
                <a:defRPr/>
              </a:pPr>
              <a:t>08.01.2024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63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575" y="6556375"/>
            <a:ext cx="588963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0">
                <a:solidFill>
                  <a:schemeClr val="tx2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E3E6EEAA-59D1-4E54-846A-B5FD462BAF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5" r:id="rId2"/>
    <p:sldLayoutId id="2147483673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4" r:id="rId9"/>
    <p:sldLayoutId id="2147483671" r:id="rId10"/>
    <p:sldLayoutId id="214748367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b="1" kern="1200" cap="all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9pPr>
      <a:extLst/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tx2"/>
        </a:buClr>
        <a:buSzPct val="73000"/>
        <a:buFont typeface="Wingdings 2" pitchFamily="18" charset="2"/>
        <a:buChar char="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20700" indent="-228600" algn="l" rtl="0" eaLnBrk="0" fontAlgn="base" hangingPunct="0">
        <a:spcBef>
          <a:spcPts val="5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"/>
        <a:defRPr sz="2300" kern="1200">
          <a:solidFill>
            <a:srgbClr val="6C6C6C"/>
          </a:solidFill>
          <a:latin typeface="+mn-lt"/>
          <a:ea typeface="+mn-ea"/>
          <a:cs typeface="+mn-cs"/>
        </a:defRPr>
      </a:lvl2pPr>
      <a:lvl3pPr marL="7588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228600" algn="l" rtl="0" eaLnBrk="0" fontAlgn="base" hangingPunct="0">
        <a:spcBef>
          <a:spcPct val="200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"/>
        <a:defRPr sz="2000" kern="1200">
          <a:solidFill>
            <a:srgbClr val="6C6C6C"/>
          </a:solidFill>
          <a:latin typeface="+mn-lt"/>
          <a:ea typeface="+mn-ea"/>
          <a:cs typeface="+mn-cs"/>
        </a:defRPr>
      </a:lvl4pPr>
      <a:lvl5pPr marL="12795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70000"/>
        <a:buFont typeface="Wingdings" pitchFamily="2" charset="2"/>
        <a:buChar char="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rberstembaeva@gmail.com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14612" y="533400"/>
            <a:ext cx="6143668" cy="403860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/>
              <a:t>РОЛЬ СРО 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В </a:t>
            </a:r>
            <a:r>
              <a:rPr lang="ru-RU" sz="3600" dirty="0"/>
              <a:t>ФОРМИРОВАНИИ ПРОФЕССИОНАЛЬНЫХ КОМПЕТЕНЦИЙ ОБУЧАЮЩИХСЯ 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И </a:t>
            </a:r>
            <a:r>
              <a:rPr lang="ru-RU" sz="3600" dirty="0"/>
              <a:t>МЕТОДИЧЕСКИЕ АСПЕКТЫ ЕЕ </a:t>
            </a:r>
            <a:r>
              <a:rPr lang="ru-RU" sz="3600" dirty="0" smtClean="0"/>
              <a:t>ОБЕСПЕЧЕНИЯ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57563" y="4869160"/>
            <a:ext cx="5114925" cy="1224136"/>
          </a:xfrm>
        </p:spPr>
        <p:txBody>
          <a:bodyPr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000" dirty="0" smtClean="0"/>
              <a:t>Берстембаева Р.К. – к.э.н., ассоциированный профессор кафедры «Финансы»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3000" dirty="0" smtClean="0"/>
              <a:t> </a:t>
            </a:r>
            <a:r>
              <a:rPr lang="en-US" sz="3200" u="sng" dirty="0" smtClean="0">
                <a:hlinkClick r:id="rId2"/>
              </a:rPr>
              <a:t>rberstembaeva@gmail.com</a:t>
            </a:r>
            <a:endParaRPr lang="ru-RU" sz="3200" dirty="0"/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3000" dirty="0" smtClean="0"/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77" y="1109662"/>
            <a:ext cx="8905875" cy="463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92063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i="1" dirty="0"/>
              <a:t>Аннотация </a:t>
            </a:r>
            <a:r>
              <a:rPr lang="ru-RU" sz="2000" i="1" dirty="0" smtClean="0"/>
              <a:t>– </a:t>
            </a:r>
            <a:r>
              <a:rPr lang="ru-RU" sz="2000" dirty="0" smtClean="0"/>
              <a:t>Задание </a:t>
            </a:r>
            <a:r>
              <a:rPr lang="ru-RU" sz="2000" dirty="0"/>
              <a:t>направлено на выработку </a:t>
            </a:r>
            <a:r>
              <a:rPr lang="ru-RU" sz="2000" dirty="0" smtClean="0"/>
              <a:t>критического </a:t>
            </a:r>
            <a:r>
              <a:rPr lang="ru-RU" sz="2000" dirty="0"/>
              <a:t>мышления</a:t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7239000" cy="4971579"/>
          </a:xfrm>
        </p:spPr>
        <p:txBody>
          <a:bodyPr/>
          <a:lstStyle/>
          <a:p>
            <a:r>
              <a:rPr lang="ru-RU" sz="2000" dirty="0"/>
              <a:t>Работа предусматривает поиск и анализ научных публикаций казахстанских учёных по заданной проблематике. Комментарии содержат обоснования выбора статьи, суждения. </a:t>
            </a:r>
          </a:p>
          <a:p>
            <a:r>
              <a:rPr lang="ru-RU" sz="2000" dirty="0"/>
              <a:t>Научная статья как средство оценки может продемонстрировать как уровень владения студента учебным материалом, так и </a:t>
            </a:r>
            <a:r>
              <a:rPr lang="ru-RU" sz="2000" dirty="0" err="1"/>
              <a:t>сформированность</a:t>
            </a:r>
            <a:r>
              <a:rPr lang="ru-RU" sz="2000" dirty="0"/>
              <a:t> общих умений работать с информацией. Статьи должны быть опубликованы в научных изданиях РК в течение последних трёх лет.  Обучающийся внимательно изучает научную статью и даёт комментарий к ней, высказывая свои суждения, критическую оценку, согласие или несогласие с позицией автора. Суть задания заключается в анализе конкретной проблемы и выработке рекомендации, направленных на её решение.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59233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i="1" dirty="0"/>
              <a:t>Блок-схема.</a:t>
            </a:r>
            <a:r>
              <a:rPr lang="ru-RU" sz="2000" dirty="0"/>
              <a:t> Данное задание направлено на выработку научного аппарата, навыков обработки информации.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 </a:t>
            </a:r>
            <a:r>
              <a:rPr lang="ru-RU" dirty="0"/>
              <a:t>основе представленного в лекциях материала и других источников следует представить </a:t>
            </a:r>
            <a:r>
              <a:rPr lang="ru-RU" dirty="0" smtClean="0"/>
              <a:t>краткую </a:t>
            </a:r>
            <a:r>
              <a:rPr lang="ru-RU" dirty="0"/>
              <a:t>информацию в таблично-графическом виде. При этом желательно отобразить взаимосвязи между </a:t>
            </a:r>
            <a:r>
              <a:rPr lang="ru-RU" dirty="0" smtClean="0"/>
              <a:t>элементами, </a:t>
            </a:r>
            <a:r>
              <a:rPr lang="ru-RU" dirty="0"/>
              <a:t>указать, на какие именно аспекты деятельности компании они влияют. Рекомендация: структуру блок-схемы следует обосновать, пояснить, почему Вами финансовый механизм представлен так, а не иначе.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06749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674"/>
            <a:ext cx="7239000" cy="1452141"/>
          </a:xfrm>
        </p:spPr>
        <p:txBody>
          <a:bodyPr>
            <a:normAutofit/>
          </a:bodyPr>
          <a:lstStyle/>
          <a:p>
            <a:r>
              <a:rPr lang="ru-RU" sz="2400" dirty="0"/>
              <a:t>Презентация – работа в малых группах (направлена на выработку навыков коммуникативной грамотности)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76871"/>
            <a:ext cx="7239000" cy="4179491"/>
          </a:xfrm>
        </p:spPr>
        <p:txBody>
          <a:bodyPr/>
          <a:lstStyle/>
          <a:p>
            <a:r>
              <a:rPr lang="ru-RU" i="1" dirty="0"/>
              <a:t>Презентация. </a:t>
            </a:r>
            <a:r>
              <a:rPr lang="ru-RU" dirty="0"/>
              <a:t>Данное задание является результатом работы в команде. Особенности </a:t>
            </a:r>
            <a:r>
              <a:rPr lang="ru-RU" i="1" dirty="0"/>
              <a:t>работы в малых группах</a:t>
            </a:r>
            <a:r>
              <a:rPr lang="ru-RU" dirty="0"/>
              <a:t>  связаны с тем, что следует </a:t>
            </a:r>
            <a:r>
              <a:rPr lang="ru-RU" i="1" dirty="0"/>
              <a:t>чётко распределить обязанности</a:t>
            </a:r>
            <a:r>
              <a:rPr lang="ru-RU" dirty="0"/>
              <a:t> между членами группы с учётом персональных особенностей каждого для достижения общего максимального эффекта</a:t>
            </a:r>
          </a:p>
        </p:txBody>
      </p:sp>
    </p:spTree>
    <p:extLst>
      <p:ext uri="{BB962C8B-B14F-4D97-AF65-F5344CB8AC3E}">
        <p14:creationId xmlns:p14="http://schemas.microsoft.com/office/powerpoint/2010/main" val="27268903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 smtClean="0"/>
              <a:t>Расчётно-аналитическая работа направлена на выработку навыков формирования обоснованных управленческих решений 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/>
              <a:t>Основным видом СРО являются </a:t>
            </a:r>
            <a:r>
              <a:rPr lang="ru-RU" sz="2000" i="1" dirty="0"/>
              <a:t>расчётные работы</a:t>
            </a:r>
            <a:r>
              <a:rPr lang="ru-RU" sz="2000" dirty="0"/>
              <a:t> по соответствующим темам: «Оценка ликвидности и платежеспособности предприятия», «Анализ структуры капитала и финансовой устойчивости предприятия», «Анализ доходности и рентабельности предприятия и факторов, их определяющих». </a:t>
            </a:r>
            <a:endParaRPr lang="ru-RU" sz="2000" dirty="0" smtClean="0"/>
          </a:p>
          <a:p>
            <a:r>
              <a:rPr lang="ru-RU" sz="2000" dirty="0" smtClean="0"/>
              <a:t>Задания </a:t>
            </a:r>
            <a:r>
              <a:rPr lang="ru-RU" sz="2000" dirty="0"/>
              <a:t>выполняются обучающимися индивидуально, письменно. </a:t>
            </a:r>
            <a:endParaRPr lang="ru-RU" sz="2000" dirty="0" smtClean="0"/>
          </a:p>
          <a:p>
            <a:r>
              <a:rPr lang="ru-RU" sz="2000" dirty="0" smtClean="0"/>
              <a:t>Они </a:t>
            </a:r>
            <a:r>
              <a:rPr lang="ru-RU" sz="2000" dirty="0"/>
              <a:t>нацелены на проведение аналитической работы, выявление факторов, определяющих состояние и динамику показателей и формирование выводов и рекомендаций, направленных на повышение эффективности управления финансами данного предприятия.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93932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кейс</a:t>
            </a:r>
            <a:r>
              <a:rPr lang="ru-RU" sz="2400" dirty="0"/>
              <a:t> или </a:t>
            </a:r>
            <a:r>
              <a:rPr lang="ru-RU" sz="2400" i="1" dirty="0"/>
              <a:t>метод конкретных ситуаций</a:t>
            </a:r>
            <a:r>
              <a:rPr lang="ru-RU" sz="2400" dirty="0"/>
              <a:t> – это метод активного проблемного, эвристического обучения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/>
              <a:t>Кейс «Оценка внешней среды организации и её влияния на финансы корпорации»</a:t>
            </a:r>
            <a:r>
              <a:rPr lang="ru-RU" dirty="0"/>
              <a:t> Работа предусматривает анализ факторов внешней среды, которые могут оказать позитивное или негативное воздействие на финансовую деятельность анализируемого предприятия. Результаты оценки могут быть представлены в виде матрицы SWOT-анализа.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33348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2028840"/>
          </a:xfrm>
        </p:spPr>
        <p:txBody>
          <a:bodyPr>
            <a:normAutofit fontScale="90000"/>
          </a:bodyPr>
          <a:lstStyle/>
          <a:p>
            <a:r>
              <a:rPr lang="ru-RU" sz="2400" dirty="0"/>
              <a:t>Выполнение СРО требует чёткого методического и организационного обеспечения.</a:t>
            </a:r>
            <a:br>
              <a:rPr lang="ru-RU" sz="2400" dirty="0"/>
            </a:br>
            <a:r>
              <a:rPr lang="ru-RU" sz="2400" dirty="0"/>
              <a:t>Основными требованиями, предъявляемыми к методическому обеспечению СРО должны быть</a:t>
            </a:r>
            <a:r>
              <a:rPr lang="ru-RU" sz="2400" dirty="0" smtClean="0"/>
              <a:t>:</a:t>
            </a:r>
            <a:endParaRPr lang="ru-RU" sz="24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564904"/>
            <a:ext cx="7905750" cy="417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56985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675"/>
            <a:ext cx="7239000" cy="804069"/>
          </a:xfrm>
        </p:spPr>
        <p:txBody>
          <a:bodyPr>
            <a:normAutofit/>
          </a:bodyPr>
          <a:lstStyle/>
          <a:p>
            <a:r>
              <a:rPr lang="ru-RU" sz="2400" dirty="0"/>
              <a:t>Конкретизация требований </a:t>
            </a:r>
            <a:br>
              <a:rPr lang="ru-RU" sz="2400" dirty="0"/>
            </a:br>
            <a:r>
              <a:rPr lang="ru-RU" sz="2400" dirty="0"/>
              <a:t>к СРС – залог её результативности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84784"/>
            <a:ext cx="7704856" cy="4971579"/>
          </a:xfrm>
        </p:spPr>
        <p:txBody>
          <a:bodyPr/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sz="2000" dirty="0"/>
              <a:t>В методических рекомендациях по выполнению СРС важно обозначить </a:t>
            </a:r>
            <a:r>
              <a:rPr lang="ru-RU" sz="2000" b="1" dirty="0"/>
              <a:t>чёткие требования </a:t>
            </a:r>
            <a:r>
              <a:rPr lang="ru-RU" sz="2000" dirty="0"/>
              <a:t>преподавателя к студентам. Конкретизация требований является принципиальным шагом в методике преподавания и, как показывает практика, демонстрирует высокую степень эффективности. Это выражается, прежде всего, в оказании реальной помощи студенту при выполнении работы.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sz="2000" b="1" dirty="0"/>
              <a:t>Наличие чётких критериев </a:t>
            </a:r>
            <a:r>
              <a:rPr lang="ru-RU" sz="2000" dirty="0"/>
              <a:t>оценки самостоятельной работы студентов, а также </a:t>
            </a:r>
            <a:r>
              <a:rPr lang="ru-RU" sz="2000" b="1" dirty="0"/>
              <a:t>сроков их сдачи и формата </a:t>
            </a:r>
            <a:r>
              <a:rPr lang="ru-RU" sz="2000" dirty="0"/>
              <a:t>каждого задания обеспечивает качество выполняемой работы.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sz="2000" dirty="0"/>
              <a:t>Практика показывает, что студенты отслеживают выполнение этих критериев, и выставленная оценка не является для них неожиданностью, она, скорее предсказуема.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23577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/>
              <a:t>Выполнение СРС требует чёткого </a:t>
            </a:r>
            <a:r>
              <a:rPr lang="ru-RU" u="sng" dirty="0"/>
              <a:t>методического и организационного</a:t>
            </a:r>
            <a:r>
              <a:rPr lang="ru-RU" dirty="0"/>
              <a:t> обеспечения.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i="1" u="sng" dirty="0"/>
              <a:t>Специфика</a:t>
            </a:r>
            <a:r>
              <a:rPr lang="ru-RU" dirty="0"/>
              <a:t> той или иной дисциплины определяет конкретные виды СРС.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/>
              <a:t>В Методических рекомендациях целесообразно продумать цель курса, виды СРС, требования к их выполнению, критерии оценки и нацеленность выполняемых заданий на получение конкретных результатов обучения.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80360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60" y="404664"/>
            <a:ext cx="8050427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0478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dirty="0" smtClean="0"/>
              <a:t>Реализация кредитной технологии обучения акцентирует особое внимание на самостоятельную работу студентов.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dirty="0" smtClean="0"/>
              <a:t>Роль преподавателя заключается здесь в умелой её организации.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dirty="0" smtClean="0"/>
              <a:t>Сегодня методы обучения должны меняться в сторону приоритета личностной мотивации, аналитического мышления и умения учиться.</a:t>
            </a:r>
          </a:p>
          <a:p>
            <a:pPr eaLnBrk="1" hangingPunct="1"/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28670"/>
            <a:ext cx="8229600" cy="128588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Благодарю за внимание!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Особенности СРС</a:t>
            </a:r>
            <a:endParaRPr lang="ru-RU" dirty="0"/>
          </a:p>
        </p:txBody>
      </p:sp>
      <p:sp>
        <p:nvSpPr>
          <p:cNvPr id="1638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dirty="0" smtClean="0"/>
              <a:t>Самостоятельную работу студентов как вид учебной деятельности характеризует то, что:</a:t>
            </a:r>
          </a:p>
          <a:p>
            <a:pPr eaLnBrk="1" hangingPunct="1"/>
            <a:r>
              <a:rPr lang="ru-RU" dirty="0" smtClean="0"/>
              <a:t>- СРС связана со всеми формами планового учебного процесса,</a:t>
            </a:r>
          </a:p>
          <a:p>
            <a:pPr eaLnBrk="1" hangingPunct="1"/>
            <a:r>
              <a:rPr lang="ru-RU" dirty="0" smtClean="0"/>
              <a:t>- она специфична как по содержанию, так и по многообразию методических приёмов;</a:t>
            </a:r>
          </a:p>
          <a:p>
            <a:pPr eaLnBrk="1" hangingPunct="1"/>
            <a:r>
              <a:rPr lang="ru-RU" dirty="0" smtClean="0"/>
              <a:t>- руководство самостоятельной работой требует от преподавателя не только теоретических знаний и методических навыков, но и организаторских качеств.</a:t>
            </a:r>
          </a:p>
          <a:p>
            <a:pPr eaLnBrk="1" hangingPunct="1">
              <a:buFont typeface="Wingdings 2" pitchFamily="18" charset="2"/>
              <a:buNone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7239000" cy="3252341"/>
          </a:xfrm>
        </p:spPr>
        <p:txBody>
          <a:bodyPr>
            <a:normAutofit fontScale="90000"/>
          </a:bodyPr>
          <a:lstStyle/>
          <a:p>
            <a:r>
              <a:rPr lang="ru-RU" altLang="ru-RU" sz="4000" dirty="0"/>
              <a:t>«Скажите мне – я забуду, </a:t>
            </a:r>
            <a:br>
              <a:rPr lang="ru-RU" altLang="ru-RU" sz="4000" dirty="0"/>
            </a:br>
            <a:r>
              <a:rPr lang="ru-RU" altLang="ru-RU" sz="4000" dirty="0">
                <a:solidFill>
                  <a:srgbClr val="0000FF"/>
                </a:solidFill>
              </a:rPr>
              <a:t>Покажите мне – я запомню,</a:t>
            </a:r>
            <a:r>
              <a:rPr lang="ru-RU" altLang="ru-RU" sz="4000" dirty="0"/>
              <a:t/>
            </a:r>
            <a:br>
              <a:rPr lang="ru-RU" altLang="ru-RU" sz="4000" dirty="0"/>
            </a:br>
            <a:r>
              <a:rPr lang="ru-RU" altLang="ru-RU" sz="4000" dirty="0">
                <a:solidFill>
                  <a:srgbClr val="FF0000"/>
                </a:solidFill>
              </a:rPr>
              <a:t>Вовлеките меня – я пойму</a:t>
            </a:r>
            <a:r>
              <a:rPr lang="ru-RU" altLang="ru-RU" sz="4000" dirty="0" smtClean="0"/>
              <a:t>»</a:t>
            </a:r>
            <a:br>
              <a:rPr lang="ru-RU" altLang="ru-RU" sz="4000" dirty="0" smtClean="0"/>
            </a:br>
            <a:r>
              <a:rPr lang="ru-RU" altLang="ru-RU" sz="4000" dirty="0"/>
              <a:t/>
            </a:r>
            <a:br>
              <a:rPr lang="ru-RU" altLang="ru-RU" sz="4000" dirty="0"/>
            </a:br>
            <a:r>
              <a:rPr lang="ru-RU" altLang="ru-RU" sz="2000" dirty="0" smtClean="0"/>
              <a:t>китайская пословица</a:t>
            </a:r>
            <a:r>
              <a:rPr lang="ru-RU" altLang="ru-RU" sz="4000" dirty="0"/>
              <a:t/>
            </a:r>
            <a:br>
              <a:rPr lang="ru-RU" altLang="ru-RU" sz="4000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91689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7239000" cy="5331619"/>
          </a:xfrm>
        </p:spPr>
        <p:txBody>
          <a:bodyPr/>
          <a:lstStyle/>
          <a:p>
            <a:pPr marL="0" indent="0">
              <a:buNone/>
            </a:pPr>
            <a:r>
              <a:rPr lang="ru-RU" altLang="ru-RU" dirty="0"/>
              <a:t>«Знание, полученное человеком в готовом виде, менее ценно для него и поэтому не так долговечно, как продукт собственного мышления», - писал Сократ. </a:t>
            </a:r>
          </a:p>
          <a:p>
            <a:endParaRPr lang="ru-RU" dirty="0"/>
          </a:p>
        </p:txBody>
      </p:sp>
      <p:pic>
        <p:nvPicPr>
          <p:cNvPr id="4" name="Picture 5" descr="Фотография  Сократ (photo  Socrates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3284538"/>
            <a:ext cx="3155950" cy="3097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37133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" y="33338"/>
            <a:ext cx="8743950" cy="679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25879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1340768"/>
            <a:ext cx="7998627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11933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674"/>
            <a:ext cx="7239000" cy="202820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Работодатели отмечают необходимость владения </a:t>
            </a:r>
            <a:r>
              <a:rPr lang="ru-RU" dirty="0" smtClean="0"/>
              <a:t>выпускников </a:t>
            </a:r>
            <a:r>
              <a:rPr lang="ru-RU" dirty="0" smtClean="0"/>
              <a:t>следующими компетенциями: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564903"/>
            <a:ext cx="7239000" cy="3891459"/>
          </a:xfrm>
        </p:spPr>
        <p:txBody>
          <a:bodyPr/>
          <a:lstStyle/>
          <a:p>
            <a:pPr lvl="0"/>
            <a:r>
              <a:rPr lang="ru-RU" dirty="0" smtClean="0"/>
              <a:t>коммуникативная грамотность</a:t>
            </a:r>
          </a:p>
          <a:p>
            <a:pPr lvl="0"/>
            <a:r>
              <a:rPr lang="ru-RU" dirty="0"/>
              <a:t>у</a:t>
            </a:r>
            <a:r>
              <a:rPr lang="ru-RU" dirty="0" smtClean="0"/>
              <a:t>мение работать с текстом </a:t>
            </a:r>
            <a:endParaRPr lang="ru-RU" dirty="0"/>
          </a:p>
          <a:p>
            <a:pPr lvl="0"/>
            <a:r>
              <a:rPr lang="ru-RU" dirty="0"/>
              <a:t>с</a:t>
            </a:r>
            <a:r>
              <a:rPr lang="ru-RU" dirty="0" smtClean="0"/>
              <a:t>амоорганизация</a:t>
            </a:r>
            <a:endParaRPr lang="ru-RU" dirty="0"/>
          </a:p>
          <a:p>
            <a:pPr lvl="0"/>
            <a:r>
              <a:rPr lang="ru-RU" dirty="0"/>
              <a:t>умение работать в команде. </a:t>
            </a:r>
          </a:p>
          <a:p>
            <a:pPr lvl="0"/>
            <a:r>
              <a:rPr lang="ru-RU" dirty="0"/>
              <a:t>интеллектуальная и креативная деятельность;</a:t>
            </a:r>
          </a:p>
          <a:p>
            <a:pPr lvl="0"/>
            <a:r>
              <a:rPr lang="ru-RU" dirty="0" smtClean="0"/>
              <a:t>широкая </a:t>
            </a:r>
            <a:r>
              <a:rPr lang="ru-RU" dirty="0"/>
              <a:t>эрудиция и кругозор.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09278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Разработка заданий для СРС зависит от специфики дисциплины и направлена на выработку конкретных навыков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28800"/>
            <a:ext cx="7820025" cy="498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161952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Изящная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179</TotalTime>
  <Words>717</Words>
  <Application>Microsoft Office PowerPoint</Application>
  <PresentationFormat>Экран (4:3)</PresentationFormat>
  <Paragraphs>44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Изящная</vt:lpstr>
      <vt:lpstr>РОЛЬ СРО  В ФОРМИРОВАНИИ ПРОФЕССИОНАЛЬНЫХ КОМПЕТЕНЦИЙ ОБУЧАЮЩИХСЯ  И МЕТОДИЧЕСКИЕ АСПЕКТЫ ЕЕ ОБЕСПЕЧЕНИЯ</vt:lpstr>
      <vt:lpstr>Презентация PowerPoint</vt:lpstr>
      <vt:lpstr>Особенности СРС</vt:lpstr>
      <vt:lpstr>«Скажите мне – я забуду,  Покажите мне – я запомню, Вовлеките меня – я пойму»  китайская пословица </vt:lpstr>
      <vt:lpstr>Презентация PowerPoint</vt:lpstr>
      <vt:lpstr>Презентация PowerPoint</vt:lpstr>
      <vt:lpstr>Презентация PowerPoint</vt:lpstr>
      <vt:lpstr>Работодатели отмечают необходимость владения выпускников следующими компетенциями:</vt:lpstr>
      <vt:lpstr>Разработка заданий для СРС зависит от специфики дисциплины и направлена на выработку конкретных навыков</vt:lpstr>
      <vt:lpstr>Презентация PowerPoint</vt:lpstr>
      <vt:lpstr>Аннотация – Задание направлено на выработку критического мышления </vt:lpstr>
      <vt:lpstr>Блок-схема. Данное задание направлено на выработку научного аппарата, навыков обработки информации.</vt:lpstr>
      <vt:lpstr>Презентация – работа в малых группах (направлена на выработку навыков коммуникативной грамотности)</vt:lpstr>
      <vt:lpstr>Расчётно-аналитическая работа направлена на выработку навыков формирования обоснованных управленческих решений </vt:lpstr>
      <vt:lpstr>кейс или метод конкретных ситуаций – это метод активного проблемного, эвристического обучения</vt:lpstr>
      <vt:lpstr>Выполнение СРО требует чёткого методического и организационного обеспечения. Основными требованиями, предъявляемыми к методическому обеспечению СРО должны быть:</vt:lpstr>
      <vt:lpstr>Конкретизация требований  к СРС – залог её результативности</vt:lpstr>
      <vt:lpstr>Выводы</vt:lpstr>
      <vt:lpstr>Презентация PowerPoint</vt:lpstr>
      <vt:lpstr>Благодарю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МЕТОДИЧЕСКОЕ     ОБЕСПЕЧЕНИЕ    САМОСТОЯТЕЛЬНОЙ   РАБОТЫ   СТУДЕНТОВ   И   ПУТИ   ЕГО СОВЕРШЕНСТВОВАНИЯ</dc:title>
  <dc:creator>ODani</dc:creator>
  <cp:lastModifiedBy>Пользователь Windows</cp:lastModifiedBy>
  <cp:revision>36</cp:revision>
  <dcterms:modified xsi:type="dcterms:W3CDTF">2024-01-08T17:10:07Z</dcterms:modified>
</cp:coreProperties>
</file>