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4" r:id="rId1"/>
  </p:sldMasterIdLst>
  <p:sldIdLst>
    <p:sldId id="256" r:id="rId2"/>
    <p:sldId id="257" r:id="rId3"/>
    <p:sldId id="284" r:id="rId4"/>
    <p:sldId id="287" r:id="rId5"/>
    <p:sldId id="288" r:id="rId6"/>
    <p:sldId id="289" r:id="rId7"/>
    <p:sldId id="260" r:id="rId8"/>
    <p:sldId id="261" r:id="rId9"/>
    <p:sldId id="274" r:id="rId10"/>
    <p:sldId id="275" r:id="rId11"/>
    <p:sldId id="276" r:id="rId12"/>
    <p:sldId id="280" r:id="rId13"/>
    <p:sldId id="285" r:id="rId14"/>
    <p:sldId id="270"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Средний стиль 4 — акцент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BDBED569-4797-4DF1-A0F4-6AAB3CD982D8}" styleName="Светлый стиль 3 — акцент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22" autoAdjust="0"/>
    <p:restoredTop sz="94761" autoAdjust="0"/>
  </p:normalViewPr>
  <p:slideViewPr>
    <p:cSldViewPr>
      <p:cViewPr varScale="1">
        <p:scale>
          <a:sx n="65" d="100"/>
          <a:sy n="65" d="100"/>
        </p:scale>
        <p:origin x="144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6EF594B6-991C-43E2-AA61-161B67132DD0}" type="slidenum">
              <a:rPr lang="ru-RU" smtClean="0"/>
              <a:pPr>
                <a:defRPr/>
              </a:pPr>
              <a:t>‹#›</a:t>
            </a:fld>
            <a:endParaRPr lang="ru-RU"/>
          </a:p>
        </p:txBody>
      </p:sp>
    </p:spTree>
    <p:extLst>
      <p:ext uri="{BB962C8B-B14F-4D97-AF65-F5344CB8AC3E}">
        <p14:creationId xmlns:p14="http://schemas.microsoft.com/office/powerpoint/2010/main" val="3816442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DB3F1473-DFB7-449F-9483-4749C0837ECC}" type="slidenum">
              <a:rPr lang="ru-RU" smtClean="0"/>
              <a:pPr>
                <a:defRPr/>
              </a:pPr>
              <a:t>‹#›</a:t>
            </a:fld>
            <a:endParaRPr lang="ru-RU"/>
          </a:p>
        </p:txBody>
      </p:sp>
    </p:spTree>
    <p:extLst>
      <p:ext uri="{BB962C8B-B14F-4D97-AF65-F5344CB8AC3E}">
        <p14:creationId xmlns:p14="http://schemas.microsoft.com/office/powerpoint/2010/main" val="3040090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DB3F1473-DFB7-449F-9483-4749C0837ECC}" type="slidenum">
              <a:rPr lang="ru-RU" smtClean="0"/>
              <a:pPr>
                <a:defRPr/>
              </a:pPr>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7872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DB3F1473-DFB7-449F-9483-4749C0837ECC}" type="slidenum">
              <a:rPr lang="ru-RU" smtClean="0"/>
              <a:pPr>
                <a:defRPr/>
              </a:pPr>
              <a:t>‹#›</a:t>
            </a:fld>
            <a:endParaRPr lang="ru-RU"/>
          </a:p>
        </p:txBody>
      </p:sp>
    </p:spTree>
    <p:extLst>
      <p:ext uri="{BB962C8B-B14F-4D97-AF65-F5344CB8AC3E}">
        <p14:creationId xmlns:p14="http://schemas.microsoft.com/office/powerpoint/2010/main" val="14757689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DB3F1473-DFB7-449F-9483-4749C0837ECC}" type="slidenum">
              <a:rPr lang="ru-RU" smtClean="0"/>
              <a:pPr>
                <a:defRPr/>
              </a:pPr>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256176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DB3F1473-DFB7-449F-9483-4749C0837ECC}" type="slidenum">
              <a:rPr lang="ru-RU" smtClean="0"/>
              <a:pPr>
                <a:defRPr/>
              </a:pPr>
              <a:t>‹#›</a:t>
            </a:fld>
            <a:endParaRPr lang="ru-RU"/>
          </a:p>
        </p:txBody>
      </p:sp>
    </p:spTree>
    <p:extLst>
      <p:ext uri="{BB962C8B-B14F-4D97-AF65-F5344CB8AC3E}">
        <p14:creationId xmlns:p14="http://schemas.microsoft.com/office/powerpoint/2010/main" val="10847226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53E35CDD-2FD9-49AD-83A3-B89609159339}" type="slidenum">
              <a:rPr lang="ru-RU" smtClean="0"/>
              <a:pPr>
                <a:defRPr/>
              </a:pPr>
              <a:t>‹#›</a:t>
            </a:fld>
            <a:endParaRPr lang="ru-RU"/>
          </a:p>
        </p:txBody>
      </p:sp>
    </p:spTree>
    <p:extLst>
      <p:ext uri="{BB962C8B-B14F-4D97-AF65-F5344CB8AC3E}">
        <p14:creationId xmlns:p14="http://schemas.microsoft.com/office/powerpoint/2010/main" val="40638718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3CB0C630-3B56-49D4-8BB0-B5B699C07CD7}" type="slidenum">
              <a:rPr lang="ru-RU" smtClean="0"/>
              <a:pPr>
                <a:defRPr/>
              </a:pPr>
              <a:t>‹#›</a:t>
            </a:fld>
            <a:endParaRPr lang="ru-RU"/>
          </a:p>
        </p:txBody>
      </p:sp>
    </p:spTree>
    <p:extLst>
      <p:ext uri="{BB962C8B-B14F-4D97-AF65-F5344CB8AC3E}">
        <p14:creationId xmlns:p14="http://schemas.microsoft.com/office/powerpoint/2010/main" val="3902227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E7E0B16B-2CF9-4D93-BCF5-B4587ECEFE13}" type="slidenum">
              <a:rPr lang="ru-RU" smtClean="0"/>
              <a:pPr>
                <a:defRPr/>
              </a:pPr>
              <a:t>‹#›</a:t>
            </a:fld>
            <a:endParaRPr lang="ru-RU"/>
          </a:p>
        </p:txBody>
      </p:sp>
    </p:spTree>
    <p:extLst>
      <p:ext uri="{BB962C8B-B14F-4D97-AF65-F5344CB8AC3E}">
        <p14:creationId xmlns:p14="http://schemas.microsoft.com/office/powerpoint/2010/main" val="1361628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5A182FDA-5B41-44E1-B3CE-5871136DB5D3}" type="slidenum">
              <a:rPr lang="ru-RU" smtClean="0"/>
              <a:pPr>
                <a:defRPr/>
              </a:pPr>
              <a:t>‹#›</a:t>
            </a:fld>
            <a:endParaRPr lang="ru-RU"/>
          </a:p>
        </p:txBody>
      </p:sp>
    </p:spTree>
    <p:extLst>
      <p:ext uri="{BB962C8B-B14F-4D97-AF65-F5344CB8AC3E}">
        <p14:creationId xmlns:p14="http://schemas.microsoft.com/office/powerpoint/2010/main" val="3565259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pPr>
              <a:defRPr/>
            </a:pPr>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A388C88A-BA0B-4380-9B6E-27E9FBCF5030}" type="slidenum">
              <a:rPr lang="ru-RU" smtClean="0"/>
              <a:pPr>
                <a:defRPr/>
              </a:pPr>
              <a:t>‹#›</a:t>
            </a:fld>
            <a:endParaRPr lang="ru-RU"/>
          </a:p>
        </p:txBody>
      </p:sp>
    </p:spTree>
    <p:extLst>
      <p:ext uri="{BB962C8B-B14F-4D97-AF65-F5344CB8AC3E}">
        <p14:creationId xmlns:p14="http://schemas.microsoft.com/office/powerpoint/2010/main" val="15504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pPr>
              <a:defRPr/>
            </a:pPr>
            <a:endParaRPr lang="ru-RU"/>
          </a:p>
        </p:txBody>
      </p:sp>
      <p:sp>
        <p:nvSpPr>
          <p:cNvPr id="8" name="Footer Placeholder 7"/>
          <p:cNvSpPr>
            <a:spLocks noGrp="1"/>
          </p:cNvSpPr>
          <p:nvPr>
            <p:ph type="ftr" sz="quarter" idx="11"/>
          </p:nvPr>
        </p:nvSpPr>
        <p:spPr/>
        <p:txBody>
          <a:bodyPr/>
          <a:lstStyle/>
          <a:p>
            <a:pPr>
              <a:defRPr/>
            </a:pPr>
            <a:endParaRPr lang="ru-RU"/>
          </a:p>
        </p:txBody>
      </p:sp>
      <p:sp>
        <p:nvSpPr>
          <p:cNvPr id="9" name="Slide Number Placeholder 8"/>
          <p:cNvSpPr>
            <a:spLocks noGrp="1"/>
          </p:cNvSpPr>
          <p:nvPr>
            <p:ph type="sldNum" sz="quarter" idx="12"/>
          </p:nvPr>
        </p:nvSpPr>
        <p:spPr/>
        <p:txBody>
          <a:bodyPr/>
          <a:lstStyle/>
          <a:p>
            <a:pPr>
              <a:defRPr/>
            </a:pPr>
            <a:fld id="{0EC64C9B-3D1F-4B2D-9012-B79D9E7848E9}" type="slidenum">
              <a:rPr lang="ru-RU" smtClean="0"/>
              <a:pPr>
                <a:defRPr/>
              </a:pPr>
              <a:t>‹#›</a:t>
            </a:fld>
            <a:endParaRPr lang="ru-RU"/>
          </a:p>
        </p:txBody>
      </p:sp>
    </p:spTree>
    <p:extLst>
      <p:ext uri="{BB962C8B-B14F-4D97-AF65-F5344CB8AC3E}">
        <p14:creationId xmlns:p14="http://schemas.microsoft.com/office/powerpoint/2010/main" val="3083562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pPr>
              <a:defRPr/>
            </a:pPr>
            <a:endParaRPr lang="ru-RU"/>
          </a:p>
        </p:txBody>
      </p:sp>
      <p:sp>
        <p:nvSpPr>
          <p:cNvPr id="4" name="Footer Placeholder 3"/>
          <p:cNvSpPr>
            <a:spLocks noGrp="1"/>
          </p:cNvSpPr>
          <p:nvPr>
            <p:ph type="ftr" sz="quarter" idx="11"/>
          </p:nvPr>
        </p:nvSpPr>
        <p:spPr/>
        <p:txBody>
          <a:bodyPr/>
          <a:lstStyle/>
          <a:p>
            <a:pPr>
              <a:defRPr/>
            </a:pPr>
            <a:endParaRPr lang="ru-RU"/>
          </a:p>
        </p:txBody>
      </p:sp>
      <p:sp>
        <p:nvSpPr>
          <p:cNvPr id="5" name="Slide Number Placeholder 4"/>
          <p:cNvSpPr>
            <a:spLocks noGrp="1"/>
          </p:cNvSpPr>
          <p:nvPr>
            <p:ph type="sldNum" sz="quarter" idx="12"/>
          </p:nvPr>
        </p:nvSpPr>
        <p:spPr/>
        <p:txBody>
          <a:bodyPr/>
          <a:lstStyle/>
          <a:p>
            <a:pPr>
              <a:defRPr/>
            </a:pPr>
            <a:fld id="{0F61F8A2-310B-4673-A343-0B71EEB95B5E}" type="slidenum">
              <a:rPr lang="ru-RU" smtClean="0"/>
              <a:pPr>
                <a:defRPr/>
              </a:pPr>
              <a:t>‹#›</a:t>
            </a:fld>
            <a:endParaRPr lang="ru-RU"/>
          </a:p>
        </p:txBody>
      </p:sp>
    </p:spTree>
    <p:extLst>
      <p:ext uri="{BB962C8B-B14F-4D97-AF65-F5344CB8AC3E}">
        <p14:creationId xmlns:p14="http://schemas.microsoft.com/office/powerpoint/2010/main" val="397341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ru-RU"/>
          </a:p>
        </p:txBody>
      </p:sp>
      <p:sp>
        <p:nvSpPr>
          <p:cNvPr id="3" name="Footer Placeholder 2"/>
          <p:cNvSpPr>
            <a:spLocks noGrp="1"/>
          </p:cNvSpPr>
          <p:nvPr>
            <p:ph type="ftr" sz="quarter" idx="11"/>
          </p:nvPr>
        </p:nvSpPr>
        <p:spPr/>
        <p:txBody>
          <a:bodyPr/>
          <a:lstStyle/>
          <a:p>
            <a:pPr>
              <a:defRPr/>
            </a:pPr>
            <a:endParaRPr lang="ru-RU"/>
          </a:p>
        </p:txBody>
      </p:sp>
      <p:sp>
        <p:nvSpPr>
          <p:cNvPr id="4" name="Slide Number Placeholder 3"/>
          <p:cNvSpPr>
            <a:spLocks noGrp="1"/>
          </p:cNvSpPr>
          <p:nvPr>
            <p:ph type="sldNum" sz="quarter" idx="12"/>
          </p:nvPr>
        </p:nvSpPr>
        <p:spPr/>
        <p:txBody>
          <a:bodyPr/>
          <a:lstStyle/>
          <a:p>
            <a:pPr>
              <a:defRPr/>
            </a:pPr>
            <a:fld id="{391AC005-96FC-4446-81A1-4B9E5811E998}" type="slidenum">
              <a:rPr lang="ru-RU" smtClean="0"/>
              <a:pPr>
                <a:defRPr/>
              </a:pPr>
              <a:t>‹#›</a:t>
            </a:fld>
            <a:endParaRPr lang="ru-RU"/>
          </a:p>
        </p:txBody>
      </p:sp>
    </p:spTree>
    <p:extLst>
      <p:ext uri="{BB962C8B-B14F-4D97-AF65-F5344CB8AC3E}">
        <p14:creationId xmlns:p14="http://schemas.microsoft.com/office/powerpoint/2010/main" val="2600866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Date Placeholder 4"/>
          <p:cNvSpPr>
            <a:spLocks noGrp="1"/>
          </p:cNvSpPr>
          <p:nvPr>
            <p:ph type="dt" sz="half" idx="10"/>
          </p:nvPr>
        </p:nvSpPr>
        <p:spPr/>
        <p:txBody>
          <a:bodyPr/>
          <a:lstStyle/>
          <a:p>
            <a:pPr>
              <a:defRPr/>
            </a:pPr>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5A41C630-8C6F-4696-99E2-B43B6C04C45A}" type="slidenum">
              <a:rPr lang="ru-RU" smtClean="0"/>
              <a:pPr>
                <a:defRPr/>
              </a:pPr>
              <a:t>‹#›</a:t>
            </a:fld>
            <a:endParaRPr lang="ru-RU"/>
          </a:p>
        </p:txBody>
      </p:sp>
    </p:spTree>
    <p:extLst>
      <p:ext uri="{BB962C8B-B14F-4D97-AF65-F5344CB8AC3E}">
        <p14:creationId xmlns:p14="http://schemas.microsoft.com/office/powerpoint/2010/main" val="524400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pPr>
              <a:defRPr/>
            </a:pPr>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603D4FC4-9853-48E6-90CE-34C477956B46}" type="slidenum">
              <a:rPr lang="ru-RU" smtClean="0"/>
              <a:pPr>
                <a:defRPr/>
              </a:pPr>
              <a:t>‹#›</a:t>
            </a:fld>
            <a:endParaRPr lang="ru-RU"/>
          </a:p>
        </p:txBody>
      </p:sp>
    </p:spTree>
    <p:extLst>
      <p:ext uri="{BB962C8B-B14F-4D97-AF65-F5344CB8AC3E}">
        <p14:creationId xmlns:p14="http://schemas.microsoft.com/office/powerpoint/2010/main" val="2189902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endParaRPr lang="ru-RU"/>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ru-RU"/>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pPr>
              <a:defRPr/>
            </a:pPr>
            <a:fld id="{DB3F1473-DFB7-449F-9483-4749C0837ECC}" type="slidenum">
              <a:rPr lang="ru-RU" smtClean="0"/>
              <a:pPr>
                <a:defRPr/>
              </a:pPr>
              <a:t>‹#›</a:t>
            </a:fld>
            <a:endParaRPr lang="ru-RU"/>
          </a:p>
        </p:txBody>
      </p:sp>
    </p:spTree>
    <p:extLst>
      <p:ext uri="{BB962C8B-B14F-4D97-AF65-F5344CB8AC3E}">
        <p14:creationId xmlns:p14="http://schemas.microsoft.com/office/powerpoint/2010/main" val="392295718"/>
      </p:ext>
    </p:extLst>
  </p:cSld>
  <p:clrMap bg1="lt1" tx1="dk1" bg2="lt2" tx2="dk2" accent1="accent1" accent2="accent2" accent3="accent3" accent4="accent4" accent5="accent5" accent6="accent6" hlink="hlink" folHlink="folHlink"/>
  <p:sldLayoutIdLst>
    <p:sldLayoutId id="2147483835" r:id="rId1"/>
    <p:sldLayoutId id="2147483836" r:id="rId2"/>
    <p:sldLayoutId id="2147483837" r:id="rId3"/>
    <p:sldLayoutId id="2147483838" r:id="rId4"/>
    <p:sldLayoutId id="2147483839" r:id="rId5"/>
    <p:sldLayoutId id="2147483840" r:id="rId6"/>
    <p:sldLayoutId id="2147483841" r:id="rId7"/>
    <p:sldLayoutId id="2147483842" r:id="rId8"/>
    <p:sldLayoutId id="2147483843" r:id="rId9"/>
    <p:sldLayoutId id="2147483844" r:id="rId10"/>
    <p:sldLayoutId id="2147483845" r:id="rId11"/>
    <p:sldLayoutId id="2147483846" r:id="rId12"/>
    <p:sldLayoutId id="2147483847" r:id="rId13"/>
    <p:sldLayoutId id="2147483848" r:id="rId14"/>
    <p:sldLayoutId id="2147483849" r:id="rId15"/>
    <p:sldLayoutId id="214748385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827584" y="4005065"/>
            <a:ext cx="7772400" cy="2051844"/>
          </a:xfrm>
        </p:spPr>
        <p:txBody>
          <a:bodyPr/>
          <a:lstStyle/>
          <a:p>
            <a:br>
              <a:rPr lang="kk-KZ" sz="2400" dirty="0"/>
            </a:br>
            <a:br>
              <a:rPr lang="kk-KZ" sz="2400" dirty="0"/>
            </a:br>
            <a:r>
              <a:rPr lang="kk-KZ" sz="2400" dirty="0"/>
              <a:t>           </a:t>
            </a:r>
            <a:br>
              <a:rPr lang="kk-KZ" sz="2400" dirty="0"/>
            </a:br>
            <a:r>
              <a:rPr lang="kk-KZ" sz="2400" dirty="0"/>
              <a:t>     </a:t>
            </a:r>
            <a:r>
              <a:rPr lang="kk-KZ" sz="2400" b="1" dirty="0">
                <a:solidFill>
                  <a:schemeClr val="tx1">
                    <a:lumMod val="95000"/>
                    <a:lumOff val="5000"/>
                  </a:schemeClr>
                </a:solidFill>
                <a:latin typeface="Times New Roman" panose="02020603050405020304" pitchFamily="18" charset="0"/>
                <a:cs typeface="Times New Roman" panose="02020603050405020304" pitchFamily="18" charset="0"/>
              </a:rPr>
              <a:t>Орындаған: </a:t>
            </a:r>
            <a:br>
              <a:rPr lang="kk-KZ" sz="2400" b="1" dirty="0">
                <a:solidFill>
                  <a:schemeClr val="tx1">
                    <a:lumMod val="95000"/>
                    <a:lumOff val="5000"/>
                  </a:schemeClr>
                </a:solidFill>
                <a:latin typeface="Times New Roman" panose="02020603050405020304" pitchFamily="18" charset="0"/>
                <a:cs typeface="Times New Roman" panose="02020603050405020304" pitchFamily="18" charset="0"/>
              </a:rPr>
            </a:b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PhD</a:t>
            </a:r>
            <a:r>
              <a:rPr lang="kk-KZ" sz="2400" b="1" dirty="0">
                <a:solidFill>
                  <a:schemeClr val="tx1">
                    <a:lumMod val="95000"/>
                    <a:lumOff val="5000"/>
                  </a:schemeClr>
                </a:solidFill>
                <a:latin typeface="Times New Roman" panose="02020603050405020304" pitchFamily="18" charset="0"/>
                <a:cs typeface="Times New Roman" panose="02020603050405020304" pitchFamily="18" charset="0"/>
              </a:rPr>
              <a:t>.,қауымд профессор Алтынбеков М.А.</a:t>
            </a:r>
            <a:r>
              <a:rPr lang="kk-KZ" sz="2400" dirty="0"/>
              <a:t>: </a:t>
            </a:r>
            <a:r>
              <a:rPr lang="ru-RU" sz="2400" b="1" dirty="0"/>
              <a:t> </a:t>
            </a:r>
            <a:br>
              <a:rPr lang="kk-KZ" sz="2400" b="1" dirty="0"/>
            </a:br>
            <a:br>
              <a:rPr lang="ru-RU" sz="2400" dirty="0"/>
            </a:br>
            <a:endParaRPr lang="ru-RU" sz="2400" dirty="0"/>
          </a:p>
        </p:txBody>
      </p:sp>
      <p:sp>
        <p:nvSpPr>
          <p:cNvPr id="2051" name="Rectangle 3"/>
          <p:cNvSpPr>
            <a:spLocks noGrp="1" noChangeArrowheads="1"/>
          </p:cNvSpPr>
          <p:nvPr>
            <p:ph type="subTitle" idx="1"/>
          </p:nvPr>
        </p:nvSpPr>
        <p:spPr>
          <a:xfrm>
            <a:off x="1007268" y="1988840"/>
            <a:ext cx="7129463" cy="1752600"/>
          </a:xfrm>
        </p:spPr>
        <p:txBody>
          <a:bodyPr/>
          <a:lstStyle/>
          <a:p>
            <a:pPr algn="l"/>
            <a:r>
              <a:rPr lang="kk-KZ" sz="2800" b="1" dirty="0">
                <a:solidFill>
                  <a:srgbClr val="000000"/>
                </a:solidFill>
                <a:latin typeface="Times New Roman" panose="02020603050405020304" pitchFamily="18" charset="0"/>
                <a:cs typeface="Times New Roman" panose="02020603050405020304" pitchFamily="18" charset="0"/>
              </a:rPr>
              <a:t>Тақырыбы: </a:t>
            </a:r>
          </a:p>
          <a:p>
            <a:pPr algn="ctr"/>
            <a:r>
              <a:rPr lang="kk-KZ" sz="2800" b="1" dirty="0">
                <a:solidFill>
                  <a:schemeClr val="tx1">
                    <a:lumMod val="95000"/>
                    <a:lumOff val="5000"/>
                  </a:schemeClr>
                </a:solidFill>
                <a:latin typeface="Times New Roman" panose="02020603050405020304" pitchFamily="18" charset="0"/>
                <a:cs typeface="Times New Roman" panose="02020603050405020304" pitchFamily="18" charset="0"/>
              </a:rPr>
              <a:t>«</a:t>
            </a:r>
            <a:r>
              <a:rPr lang="ru-RU" sz="2800" b="1" dirty="0" err="1">
                <a:solidFill>
                  <a:schemeClr val="tx1"/>
                </a:solidFill>
                <a:latin typeface="Times New Roman" panose="02020603050405020304" pitchFamily="18" charset="0"/>
                <a:cs typeface="Times New Roman" panose="02020603050405020304" pitchFamily="18" charset="0"/>
              </a:rPr>
              <a:t>Дидактикалық</a:t>
            </a:r>
            <a:r>
              <a:rPr lang="ru-RU" sz="2800" b="1" dirty="0">
                <a:solidFill>
                  <a:schemeClr val="tx1"/>
                </a:solidFill>
                <a:latin typeface="Times New Roman" panose="02020603050405020304" pitchFamily="18" charset="0"/>
                <a:cs typeface="Times New Roman" panose="02020603050405020304" pitchFamily="18" charset="0"/>
              </a:rPr>
              <a:t> </a:t>
            </a:r>
            <a:r>
              <a:rPr lang="ru-RU" sz="2800" b="1" dirty="0" err="1">
                <a:solidFill>
                  <a:schemeClr val="tx1"/>
                </a:solidFill>
                <a:latin typeface="Times New Roman" panose="02020603050405020304" pitchFamily="18" charset="0"/>
                <a:cs typeface="Times New Roman" panose="02020603050405020304" pitchFamily="18" charset="0"/>
              </a:rPr>
              <a:t>мәселе</a:t>
            </a:r>
            <a:r>
              <a:rPr lang="ru-RU" sz="2800" b="1" dirty="0">
                <a:solidFill>
                  <a:schemeClr val="tx1"/>
                </a:solidFill>
                <a:latin typeface="Times New Roman" panose="02020603050405020304" pitchFamily="18" charset="0"/>
                <a:cs typeface="Times New Roman" panose="02020603050405020304" pitchFamily="18" charset="0"/>
              </a:rPr>
              <a:t> </a:t>
            </a:r>
            <a:r>
              <a:rPr lang="ru-RU" sz="2800" b="1" dirty="0" err="1">
                <a:solidFill>
                  <a:schemeClr val="tx1"/>
                </a:solidFill>
                <a:latin typeface="Times New Roman" panose="02020603050405020304" pitchFamily="18" charset="0"/>
                <a:cs typeface="Times New Roman" panose="02020603050405020304" pitchFamily="18" charset="0"/>
              </a:rPr>
              <a:t>ретінде</a:t>
            </a:r>
            <a:r>
              <a:rPr lang="ru-RU" sz="2800" b="1" dirty="0">
                <a:solidFill>
                  <a:schemeClr val="tx1"/>
                </a:solidFill>
                <a:latin typeface="Times New Roman" panose="02020603050405020304" pitchFamily="18" charset="0"/>
                <a:cs typeface="Times New Roman" panose="02020603050405020304" pitchFamily="18" charset="0"/>
              </a:rPr>
              <a:t> </a:t>
            </a:r>
            <a:r>
              <a:rPr lang="ru-RU" sz="2800" b="1" dirty="0" err="1">
                <a:solidFill>
                  <a:schemeClr val="tx1"/>
                </a:solidFill>
                <a:latin typeface="Times New Roman" panose="02020603050405020304" pitchFamily="18" charset="0"/>
                <a:cs typeface="Times New Roman" panose="02020603050405020304" pitchFamily="18" charset="0"/>
              </a:rPr>
              <a:t>оқу</a:t>
            </a:r>
            <a:r>
              <a:rPr lang="ru-RU" sz="2800" b="1" dirty="0">
                <a:solidFill>
                  <a:schemeClr val="tx1"/>
                </a:solidFill>
                <a:latin typeface="Times New Roman" panose="02020603050405020304" pitchFamily="18" charset="0"/>
                <a:cs typeface="Times New Roman" panose="02020603050405020304" pitchFamily="18" charset="0"/>
              </a:rPr>
              <a:t> </a:t>
            </a:r>
            <a:r>
              <a:rPr lang="ru-RU" sz="2800" b="1" dirty="0" err="1">
                <a:solidFill>
                  <a:schemeClr val="tx1"/>
                </a:solidFill>
                <a:latin typeface="Times New Roman" panose="02020603050405020304" pitchFamily="18" charset="0"/>
                <a:cs typeface="Times New Roman" panose="02020603050405020304" pitchFamily="18" charset="0"/>
              </a:rPr>
              <a:t>бейне</a:t>
            </a:r>
            <a:r>
              <a:rPr lang="ru-RU" sz="2800" b="1" dirty="0">
                <a:solidFill>
                  <a:schemeClr val="tx1"/>
                </a:solidFill>
                <a:latin typeface="Times New Roman" panose="02020603050405020304" pitchFamily="18" charset="0"/>
                <a:cs typeface="Times New Roman" panose="02020603050405020304" pitchFamily="18" charset="0"/>
              </a:rPr>
              <a:t> </a:t>
            </a:r>
            <a:r>
              <a:rPr lang="ru-RU" sz="2800" b="1" dirty="0" err="1">
                <a:solidFill>
                  <a:schemeClr val="tx1"/>
                </a:solidFill>
                <a:latin typeface="Times New Roman" panose="02020603050405020304" pitchFamily="18" charset="0"/>
                <a:cs typeface="Times New Roman" panose="02020603050405020304" pitchFamily="18" charset="0"/>
              </a:rPr>
              <a:t>дәрістерін</a:t>
            </a:r>
            <a:r>
              <a:rPr lang="ru-RU" sz="2800" b="1" dirty="0">
                <a:solidFill>
                  <a:schemeClr val="tx1"/>
                </a:solidFill>
                <a:latin typeface="Times New Roman" panose="02020603050405020304" pitchFamily="18" charset="0"/>
                <a:cs typeface="Times New Roman" panose="02020603050405020304" pitchFamily="18" charset="0"/>
              </a:rPr>
              <a:t> </a:t>
            </a:r>
            <a:r>
              <a:rPr lang="ru-RU" sz="2800" b="1" dirty="0" err="1">
                <a:solidFill>
                  <a:schemeClr val="tx1"/>
                </a:solidFill>
                <a:latin typeface="Times New Roman" panose="02020603050405020304" pitchFamily="18" charset="0"/>
                <a:cs typeface="Times New Roman" panose="02020603050405020304" pitchFamily="18" charset="0"/>
              </a:rPr>
              <a:t>құру</a:t>
            </a:r>
            <a:r>
              <a:rPr lang="kk-KZ" sz="2800" b="1" dirty="0">
                <a:solidFill>
                  <a:schemeClr val="tx1">
                    <a:lumMod val="95000"/>
                    <a:lumOff val="5000"/>
                  </a:schemeClr>
                </a:solidFill>
                <a:latin typeface="Times New Roman" panose="02020603050405020304" pitchFamily="18" charset="0"/>
                <a:cs typeface="Times New Roman" panose="02020603050405020304" pitchFamily="18" charset="0"/>
              </a:rPr>
              <a:t>»</a:t>
            </a:r>
            <a:endParaRPr lang="ru-RU" sz="2800"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989E5DDA-5FF9-CE1B-6A83-63B3E20E16D5}"/>
              </a:ext>
            </a:extLst>
          </p:cNvPr>
          <p:cNvSpPr txBox="1"/>
          <p:nvPr/>
        </p:nvSpPr>
        <p:spPr>
          <a:xfrm>
            <a:off x="611560" y="404664"/>
            <a:ext cx="7272808" cy="954107"/>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tab pos="1600200" algn="l"/>
              </a:tabLst>
            </a:pPr>
            <a:r>
              <a:rPr kumimoji="0" lang="en-US" sz="28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ESIL UNIVERSITY</a:t>
            </a:r>
            <a:endParaRPr kumimoji="0" lang="ru-RU" sz="28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1600200" algn="l"/>
              </a:tabLst>
            </a:pPr>
            <a:r>
              <a:rPr kumimoji="0" lang="ru-RU" sz="28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Есеп</a:t>
            </a:r>
            <a:r>
              <a:rPr kumimoji="0" lang="ru-RU" sz="28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ж</a:t>
            </a:r>
            <a:r>
              <a:rPr kumimoji="0" lang="kk-KZ" sz="28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әне аудит</a:t>
            </a:r>
            <a:r>
              <a:rPr kumimoji="0" lang="ru-RU" sz="28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кафедрасы</a:t>
            </a:r>
            <a:endParaRPr kumimoji="0" lang="ru-RU" sz="2800" b="1"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2000" fill="hold"/>
                                        <p:tgtEl>
                                          <p:spTgt spid="2050"/>
                                        </p:tgtEl>
                                        <p:attrNameLst>
                                          <p:attrName>ppt_w</p:attrName>
                                        </p:attrNameLst>
                                      </p:cBhvr>
                                      <p:tavLst>
                                        <p:tav tm="0">
                                          <p:val>
                                            <p:strVal val="#ppt_w*2.5"/>
                                          </p:val>
                                        </p:tav>
                                        <p:tav tm="100000">
                                          <p:val>
                                            <p:strVal val="#ppt_w"/>
                                          </p:val>
                                        </p:tav>
                                      </p:tavLst>
                                    </p:anim>
                                    <p:anim calcmode="lin" valueType="num">
                                      <p:cBhvr>
                                        <p:cTn id="8" dur="2000" fill="hold"/>
                                        <p:tgtEl>
                                          <p:spTgt spid="2050"/>
                                        </p:tgtEl>
                                        <p:attrNameLst>
                                          <p:attrName>ppt_h</p:attrName>
                                        </p:attrNameLst>
                                      </p:cBhvr>
                                      <p:tavLst>
                                        <p:tav tm="0">
                                          <p:val>
                                            <p:strVal val="#ppt_h"/>
                                          </p:val>
                                        </p:tav>
                                        <p:tav tm="100000">
                                          <p:val>
                                            <p:strVal val="#ppt_h"/>
                                          </p:val>
                                        </p:tav>
                                      </p:tavLst>
                                    </p:anim>
                                    <p:anim calcmode="lin" valueType="num">
                                      <p:cBhvr>
                                        <p:cTn id="9" dur="2000" fill="hold"/>
                                        <p:tgtEl>
                                          <p:spTgt spid="2050"/>
                                        </p:tgtEl>
                                        <p:attrNameLst>
                                          <p:attrName>ppt_x</p:attrName>
                                        </p:attrNameLst>
                                      </p:cBhvr>
                                      <p:tavLst>
                                        <p:tav tm="0">
                                          <p:val>
                                            <p:strVal val="#ppt_x-.2"/>
                                          </p:val>
                                        </p:tav>
                                        <p:tav tm="50000">
                                          <p:val>
                                            <p:strVal val="#ppt_x+.1"/>
                                          </p:val>
                                        </p:tav>
                                        <p:tav tm="100000">
                                          <p:val>
                                            <p:strVal val="#ppt_x"/>
                                          </p:val>
                                        </p:tav>
                                      </p:tavLst>
                                    </p:anim>
                                    <p:anim calcmode="lin" valueType="num">
                                      <p:cBhvr>
                                        <p:cTn id="10" dur="2000" fill="hold"/>
                                        <p:tgtEl>
                                          <p:spTgt spid="2050"/>
                                        </p:tgtEl>
                                        <p:attrNameLst>
                                          <p:attrName>ppt_y</p:attrName>
                                        </p:attrNameLst>
                                      </p:cBhvr>
                                      <p:tavLst>
                                        <p:tav tm="0">
                                          <p:val>
                                            <p:strVal val="#ppt_y+1"/>
                                          </p:val>
                                        </p:tav>
                                        <p:tav tm="50000">
                                          <p:val>
                                            <p:strVal val="#ppt_y+.5"/>
                                          </p:val>
                                        </p:tav>
                                        <p:tav tm="100000">
                                          <p:val>
                                            <p:strVal val="#ppt_y"/>
                                          </p:val>
                                        </p:tav>
                                      </p:tavLst>
                                    </p:anim>
                                    <p:animEffect transition="in" filter="fade">
                                      <p:cBhvr>
                                        <p:cTn id="11" dur="2000"/>
                                        <p:tgtEl>
                                          <p:spTgt spid="2050"/>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2051">
                                            <p:txEl>
                                              <p:pRg st="0" end="0"/>
                                            </p:txEl>
                                          </p:spTgt>
                                        </p:tgtEl>
                                        <p:attrNameLst>
                                          <p:attrName>style.visibility</p:attrName>
                                        </p:attrNameLst>
                                      </p:cBhvr>
                                      <p:to>
                                        <p:strVal val="visible"/>
                                      </p:to>
                                    </p:set>
                                    <p:animEffect transition="in" filter="wipe(left)">
                                      <p:cBhvr>
                                        <p:cTn id="16" dur="500"/>
                                        <p:tgtEl>
                                          <p:spTgt spid="2051">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2051">
                                            <p:txEl>
                                              <p:pRg st="1" end="1"/>
                                            </p:txEl>
                                          </p:spTgt>
                                        </p:tgtEl>
                                        <p:attrNameLst>
                                          <p:attrName>style.visibility</p:attrName>
                                        </p:attrNameLst>
                                      </p:cBhvr>
                                      <p:to>
                                        <p:strVal val="visible"/>
                                      </p:to>
                                    </p:set>
                                    <p:animEffect transition="in" filter="wipe(left)">
                                      <p:cBhvr>
                                        <p:cTn id="21" dur="500"/>
                                        <p:tgtEl>
                                          <p:spTgt spid="205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трелка: вправо 4">
            <a:extLst>
              <a:ext uri="{FF2B5EF4-FFF2-40B4-BE49-F238E27FC236}">
                <a16:creationId xmlns:a16="http://schemas.microsoft.com/office/drawing/2014/main" id="{37847A62-C2C8-D885-7AFC-40D5353B8224}"/>
              </a:ext>
            </a:extLst>
          </p:cNvPr>
          <p:cNvSpPr/>
          <p:nvPr/>
        </p:nvSpPr>
        <p:spPr>
          <a:xfrm>
            <a:off x="30202" y="404664"/>
            <a:ext cx="1949510" cy="5976664"/>
          </a:xfrm>
          <a:prstGeom prst="rightArrow">
            <a:avLst/>
          </a:prstGeom>
        </p:spPr>
        <p:style>
          <a:lnRef idx="1">
            <a:schemeClr val="accent4"/>
          </a:lnRef>
          <a:fillRef idx="2">
            <a:schemeClr val="accent4"/>
          </a:fillRef>
          <a:effectRef idx="1">
            <a:schemeClr val="accent4"/>
          </a:effectRef>
          <a:fontRef idx="minor">
            <a:schemeClr val="dk1"/>
          </a:fontRef>
        </p:style>
        <p:txBody>
          <a:bodyPr rtlCol="0" anchor="ctr"/>
          <a:lstStyle/>
          <a:p>
            <a:pPr algn="just">
              <a:tabLst>
                <a:tab pos="1057275" algn="l"/>
                <a:tab pos="5057775" algn="l"/>
              </a:tabLst>
            </a:pPr>
            <a:r>
              <a:rPr lang="kk-KZ" sz="2000" dirty="0">
                <a:effectLst/>
                <a:latin typeface="Times New Roman" panose="02020603050405020304" pitchFamily="18" charset="0"/>
                <a:ea typeface="Calibri" panose="020F0502020204030204" pitchFamily="34" charset="0"/>
              </a:rPr>
              <a:t>Дәріс жоспары үш негізгі кезеңнен тұрады</a:t>
            </a:r>
            <a:r>
              <a:rPr lang="kk-KZ" sz="20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Прямоугольник 10">
            <a:extLst>
              <a:ext uri="{FF2B5EF4-FFF2-40B4-BE49-F238E27FC236}">
                <a16:creationId xmlns:a16="http://schemas.microsoft.com/office/drawing/2014/main" id="{5DA72B01-6F0A-D127-677D-70498FE843ED}"/>
              </a:ext>
            </a:extLst>
          </p:cNvPr>
          <p:cNvSpPr/>
          <p:nvPr/>
        </p:nvSpPr>
        <p:spPr>
          <a:xfrm>
            <a:off x="2009913" y="384294"/>
            <a:ext cx="7134087" cy="153253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just"/>
            <a:r>
              <a:rPr lang="kk-KZ" sz="2000" b="1" dirty="0">
                <a:effectLst/>
                <a:latin typeface="Times New Roman" panose="02020603050405020304" pitchFamily="18" charset="0"/>
                <a:ea typeface="Calibri" panose="020F0502020204030204" pitchFamily="34" charset="0"/>
              </a:rPr>
              <a:t>Бірінші кезең:</a:t>
            </a:r>
            <a:r>
              <a:rPr lang="kk-KZ" sz="2000" dirty="0">
                <a:effectLst/>
                <a:latin typeface="Times New Roman" panose="02020603050405020304" pitchFamily="18" charset="0"/>
                <a:ea typeface="Calibri" panose="020F0502020204030204" pitchFamily="34" charset="0"/>
              </a:rPr>
              <a:t> кіріспе бөлім, дәрістің мақсаты мен міндеттерін қалыптастыру, мәселенің қысқаша сипаттамасы, ғылымдағы мәселені зерттеудің жай-күйін көрсету, мәселе бойынша әдебиеттер тізімі, алдыңғы дәрістің материалымен байланыс орнату.</a:t>
            </a:r>
            <a:endParaRPr lang="ru-KZ" sz="2000" dirty="0"/>
          </a:p>
        </p:txBody>
      </p:sp>
      <p:sp>
        <p:nvSpPr>
          <p:cNvPr id="12" name="Прямоугольник 11">
            <a:extLst>
              <a:ext uri="{FF2B5EF4-FFF2-40B4-BE49-F238E27FC236}">
                <a16:creationId xmlns:a16="http://schemas.microsoft.com/office/drawing/2014/main" id="{84F931F8-80F0-D727-3718-F6EE544571C9}"/>
              </a:ext>
            </a:extLst>
          </p:cNvPr>
          <p:cNvSpPr/>
          <p:nvPr/>
        </p:nvSpPr>
        <p:spPr>
          <a:xfrm>
            <a:off x="2047242" y="2276871"/>
            <a:ext cx="7112383" cy="153253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just"/>
            <a:r>
              <a:rPr lang="kk-KZ" sz="2000" b="1" dirty="0">
                <a:effectLst/>
                <a:latin typeface="Times New Roman" panose="02020603050405020304" pitchFamily="18" charset="0"/>
                <a:ea typeface="Calibri" panose="020F0502020204030204" pitchFamily="34" charset="0"/>
              </a:rPr>
              <a:t>Екінші кезең:</a:t>
            </a:r>
            <a:r>
              <a:rPr lang="kk-KZ" sz="2000" dirty="0">
                <a:effectLst/>
                <a:latin typeface="Times New Roman" panose="02020603050405020304" pitchFamily="18" charset="0"/>
                <a:ea typeface="Calibri" panose="020F0502020204030204" pitchFamily="34" charset="0"/>
              </a:rPr>
              <a:t> негізгі ұғымдардың мәнін ашу, әртүрлі ғылыми көзқарастарды сипаттау, фактілерді, дәлелдемелерді талдау, өз ұстанымын анықтау, тақырыптың әр мәселесі бойынша жеке қорытындыларды тұжырымдау, практикамен байланысын көрсету, қолдану аясы.</a:t>
            </a:r>
            <a:endParaRPr lang="ru-KZ" sz="2000" dirty="0"/>
          </a:p>
        </p:txBody>
      </p:sp>
      <p:sp>
        <p:nvSpPr>
          <p:cNvPr id="14" name="Прямоугольник 13">
            <a:extLst>
              <a:ext uri="{FF2B5EF4-FFF2-40B4-BE49-F238E27FC236}">
                <a16:creationId xmlns:a16="http://schemas.microsoft.com/office/drawing/2014/main" id="{D2ACB2C4-A6FB-09B8-7770-9A099F593D3F}"/>
              </a:ext>
            </a:extLst>
          </p:cNvPr>
          <p:cNvSpPr/>
          <p:nvPr/>
        </p:nvSpPr>
        <p:spPr>
          <a:xfrm>
            <a:off x="2036389" y="4320733"/>
            <a:ext cx="7134087" cy="153253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just"/>
            <a:r>
              <a:rPr lang="kk-KZ" sz="2000" b="1" dirty="0">
                <a:effectLst/>
                <a:latin typeface="Times New Roman" panose="02020603050405020304" pitchFamily="18" charset="0"/>
                <a:ea typeface="Calibri" panose="020F0502020204030204" pitchFamily="34" charset="0"/>
              </a:rPr>
              <a:t>Үшінші кезең:</a:t>
            </a:r>
            <a:r>
              <a:rPr lang="kk-KZ" sz="2000" dirty="0">
                <a:effectLst/>
                <a:latin typeface="Times New Roman" panose="02020603050405020304" pitchFamily="18" charset="0"/>
                <a:ea typeface="Calibri" panose="020F0502020204030204" pitchFamily="34" charset="0"/>
              </a:rPr>
              <a:t> қорытынды, негізгі қорытындыны тұжырымдау, өз бетінше жұмыс жасау үшін орнату, әдістемелік кеңестер, студенттердің сұрақтарына жауаптар.</a:t>
            </a:r>
            <a:endParaRPr lang="ru-KZ"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трелка: вправо 5">
            <a:extLst>
              <a:ext uri="{FF2B5EF4-FFF2-40B4-BE49-F238E27FC236}">
                <a16:creationId xmlns:a16="http://schemas.microsoft.com/office/drawing/2014/main" id="{A1C9B226-8124-2305-6F72-F47EF4067EE6}"/>
              </a:ext>
            </a:extLst>
          </p:cNvPr>
          <p:cNvSpPr/>
          <p:nvPr/>
        </p:nvSpPr>
        <p:spPr>
          <a:xfrm>
            <a:off x="12863" y="0"/>
            <a:ext cx="2887681" cy="5040560"/>
          </a:xfrm>
          <a:prstGeom prst="right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kk-KZ" sz="2000" dirty="0">
                <a:effectLst/>
                <a:latin typeface="Times New Roman" panose="02020603050405020304" pitchFamily="18" charset="0"/>
                <a:ea typeface="Calibri" panose="020F0502020204030204" pitchFamily="34" charset="0"/>
              </a:rPr>
              <a:t>Дәрісте көп нәрсе педагогикалық қарым-қатынастың тиімділігіне байланысты. Оқытушы әрқашан міндетті:</a:t>
            </a:r>
            <a:endParaRPr lang="ru-KZ" sz="2000" dirty="0"/>
          </a:p>
        </p:txBody>
      </p:sp>
      <p:sp>
        <p:nvSpPr>
          <p:cNvPr id="7" name="Прямоугольник 6">
            <a:extLst>
              <a:ext uri="{FF2B5EF4-FFF2-40B4-BE49-F238E27FC236}">
                <a16:creationId xmlns:a16="http://schemas.microsoft.com/office/drawing/2014/main" id="{40613A78-34F5-061A-F234-EFFED939BF03}"/>
              </a:ext>
            </a:extLst>
          </p:cNvPr>
          <p:cNvSpPr/>
          <p:nvPr/>
        </p:nvSpPr>
        <p:spPr>
          <a:xfrm>
            <a:off x="2915816" y="188640"/>
            <a:ext cx="6228184" cy="123275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7200" algn="just">
              <a:lnSpc>
                <a:spcPct val="107000"/>
              </a:lnSpc>
              <a:spcAft>
                <a:spcPts val="800"/>
              </a:spcAft>
              <a:tabLst>
                <a:tab pos="1057275" algn="l"/>
                <a:tab pos="5057775" algn="l"/>
              </a:tabLst>
            </a:pPr>
            <a:r>
              <a:rPr lang="kk-KZ" sz="2000" dirty="0">
                <a:effectLst/>
                <a:latin typeface="Times New Roman" panose="02020603050405020304" pitchFamily="18" charset="0"/>
                <a:ea typeface="Calibri" panose="020F0502020204030204" pitchFamily="34" charset="0"/>
              </a:rPr>
              <a:t>- дәріс тілінің дұрыстығы мен қатаңдығын сақтау (жаргон сөздерден, канцеляризмдерден аулақ болу, екпінді дұрыс қою және т. б.);</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Прямоугольник 7">
            <a:extLst>
              <a:ext uri="{FF2B5EF4-FFF2-40B4-BE49-F238E27FC236}">
                <a16:creationId xmlns:a16="http://schemas.microsoft.com/office/drawing/2014/main" id="{FEE2BEAF-F525-FEBC-66F3-48B1544E958F}"/>
              </a:ext>
            </a:extLst>
          </p:cNvPr>
          <p:cNvSpPr/>
          <p:nvPr/>
        </p:nvSpPr>
        <p:spPr>
          <a:xfrm>
            <a:off x="2915816" y="2069468"/>
            <a:ext cx="6228184" cy="119571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0215" algn="just">
              <a:spcAft>
                <a:spcPts val="800"/>
              </a:spcAft>
            </a:pPr>
            <a:r>
              <a:rPr lang="kk-KZ" sz="2400" kern="100" dirty="0">
                <a:effectLst/>
                <a:latin typeface="Times New Roman" panose="02020603050405020304" pitchFamily="18" charset="0"/>
                <a:ea typeface="Calibri" panose="020F0502020204030204" pitchFamily="34" charset="0"/>
                <a:cs typeface="Times New Roman" panose="02020603050405020304" pitchFamily="18" charset="0"/>
              </a:rPr>
              <a:t>- аудиторияны үнемі бақылап, сезіну;</a:t>
            </a:r>
            <a:endParaRPr lang="ru-RU" sz="24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0" name="Прямоугольник 9">
            <a:extLst>
              <a:ext uri="{FF2B5EF4-FFF2-40B4-BE49-F238E27FC236}">
                <a16:creationId xmlns:a16="http://schemas.microsoft.com/office/drawing/2014/main" id="{C080ED6E-6C91-83B6-EE86-636B3FB4D530}"/>
              </a:ext>
            </a:extLst>
          </p:cNvPr>
          <p:cNvSpPr/>
          <p:nvPr/>
        </p:nvSpPr>
        <p:spPr>
          <a:xfrm>
            <a:off x="2897953" y="3592819"/>
            <a:ext cx="6228184" cy="106031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7200" algn="just">
              <a:lnSpc>
                <a:spcPct val="107000"/>
              </a:lnSpc>
              <a:spcAft>
                <a:spcPts val="800"/>
              </a:spcAft>
              <a:tabLst>
                <a:tab pos="1057275" algn="l"/>
                <a:tab pos="5057775" algn="l"/>
              </a:tabLst>
            </a:pPr>
            <a:r>
              <a:rPr lang="kk-KZ" sz="2000" dirty="0">
                <a:effectLst/>
                <a:latin typeface="Times New Roman" panose="02020603050405020304" pitchFamily="18" charset="0"/>
                <a:ea typeface="Calibri" panose="020F0502020204030204" pitchFamily="34" charset="0"/>
              </a:rPr>
              <a:t>- студенттер үшін өте маңызды сұраққа жауап беруге әрқашан дайын болу керек: Мысалы, «Бұл не үшін қажет?»;</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Прямоугольник 10">
            <a:extLst>
              <a:ext uri="{FF2B5EF4-FFF2-40B4-BE49-F238E27FC236}">
                <a16:creationId xmlns:a16="http://schemas.microsoft.com/office/drawing/2014/main" id="{598AA21F-BED1-7E05-202D-4EC7D570314E}"/>
              </a:ext>
            </a:extLst>
          </p:cNvPr>
          <p:cNvSpPr/>
          <p:nvPr/>
        </p:nvSpPr>
        <p:spPr>
          <a:xfrm>
            <a:off x="2915815" y="5092766"/>
            <a:ext cx="6228185" cy="119571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0215" algn="just">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 студент аудиториясының алдында жақсы білмейтін пәндер туралы талқыламау.</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трелка: вправо 2">
            <a:extLst>
              <a:ext uri="{FF2B5EF4-FFF2-40B4-BE49-F238E27FC236}">
                <a16:creationId xmlns:a16="http://schemas.microsoft.com/office/drawing/2014/main" id="{76CBC061-B013-AD91-A3FA-6C8CA84F24F8}"/>
              </a:ext>
            </a:extLst>
          </p:cNvPr>
          <p:cNvSpPr/>
          <p:nvPr/>
        </p:nvSpPr>
        <p:spPr>
          <a:xfrm>
            <a:off x="0" y="1124744"/>
            <a:ext cx="1619672" cy="4968552"/>
          </a:xfrm>
          <a:prstGeom prst="rightArrow">
            <a:avLst/>
          </a:prstGeom>
        </p:spPr>
        <p:style>
          <a:lnRef idx="1">
            <a:schemeClr val="accent4"/>
          </a:lnRef>
          <a:fillRef idx="2">
            <a:schemeClr val="accent4"/>
          </a:fillRef>
          <a:effectRef idx="1">
            <a:schemeClr val="accent4"/>
          </a:effectRef>
          <a:fontRef idx="minor">
            <a:schemeClr val="dk1"/>
          </a:fontRef>
        </p:style>
        <p:txBody>
          <a:bodyPr rtlCol="0" anchor="ctr"/>
          <a:lstStyle/>
          <a:p>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Бейне дәріске қойылатын жалпы талаптар:</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EEC1B131-B9A2-D890-F21C-E5B9C03F8C90}"/>
              </a:ext>
            </a:extLst>
          </p:cNvPr>
          <p:cNvSpPr/>
          <p:nvPr/>
        </p:nvSpPr>
        <p:spPr>
          <a:xfrm>
            <a:off x="1638393" y="0"/>
            <a:ext cx="7505607" cy="206084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just">
              <a:tabLst>
                <a:tab pos="1057275" algn="l"/>
                <a:tab pos="5057775" algn="l"/>
              </a:tabLst>
            </a:pPr>
            <a:r>
              <a:rPr lang="kk-KZ" sz="2000" dirty="0">
                <a:effectLst/>
                <a:latin typeface="Times New Roman" panose="02020603050405020304" pitchFamily="18" charset="0"/>
                <a:ea typeface="Calibri" panose="020F0502020204030204" pitchFamily="34" charset="0"/>
              </a:rPr>
              <a:t>1. Бейне дәрістің кіріспе бөлімінде пәнді (бөлімді) оқытудың мақсаты мен міндеттері қойылып, оның кәсіптік даярлықтың басқа пәндерімен байланысы көрсетіліп, зерттелетін пәннің (бөлімнің) ерекшеліктері атап өтілуі тиіс. Мұнда ұсынылған нұсқаулықпен жұмыс істеу бойынша ұсыныстар берген жөн (неден бастау керек, үзінді немесе бүкіл фильмді көргеннен кейін не істеу керек, қандай сұрақтарға жауап беру керек және т.б.).</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4">
            <a:extLst>
              <a:ext uri="{FF2B5EF4-FFF2-40B4-BE49-F238E27FC236}">
                <a16:creationId xmlns:a16="http://schemas.microsoft.com/office/drawing/2014/main" id="{6C7AC8F1-B088-73BD-D633-87838924B16D}"/>
              </a:ext>
            </a:extLst>
          </p:cNvPr>
          <p:cNvSpPr/>
          <p:nvPr/>
        </p:nvSpPr>
        <p:spPr>
          <a:xfrm>
            <a:off x="1657114" y="2194850"/>
            <a:ext cx="7486886" cy="160736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0215" algn="just">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2. Материалды жақсы игеру үшін бейне дәрісті жеке бөліктерге бөлу керек. Бұл бөліктер қолда бар баспа оқулықтарына қосымша ретінде әзірленеді және қағаз нұсқасының қарапайым дубляж болмауы керек (кейде "жанданған сызбалармен" немесе "әріптермен сөз теру"эффектілерімен суреттеледі).</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Прямоугольник 5">
            <a:extLst>
              <a:ext uri="{FF2B5EF4-FFF2-40B4-BE49-F238E27FC236}">
                <a16:creationId xmlns:a16="http://schemas.microsoft.com/office/drawing/2014/main" id="{FB7DED4F-C49F-6E88-5295-231C91753B97}"/>
              </a:ext>
            </a:extLst>
          </p:cNvPr>
          <p:cNvSpPr/>
          <p:nvPr/>
        </p:nvSpPr>
        <p:spPr>
          <a:xfrm>
            <a:off x="1657114" y="3936218"/>
            <a:ext cx="7449444" cy="143699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31800" algn="just">
              <a:lnSpc>
                <a:spcPct val="107000"/>
              </a:lnSpc>
              <a:spcAft>
                <a:spcPts val="800"/>
              </a:spcAft>
              <a:tabLst>
                <a:tab pos="1057275" algn="l"/>
                <a:tab pos="5057775" algn="l"/>
              </a:tabLst>
            </a:pPr>
            <a:r>
              <a:rPr lang="kk-KZ" sz="2000" dirty="0">
                <a:effectLst/>
                <a:latin typeface="Times New Roman" panose="02020603050405020304" pitchFamily="18" charset="0"/>
                <a:ea typeface="Calibri" panose="020F0502020204030204" pitchFamily="34" charset="0"/>
              </a:rPr>
              <a:t>3. Бейне дәрісті жасау кезінде табиғи, ауызекі қарым-қатынас тілі де, графикалық бейнелердің шартты тілі де (статикалық және динамикалық иллюстрациялар) және Математикалық, химиялық, логикалық формулалар мен өрнектердің тілі қолданылады. </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Прямоугольник 6">
            <a:extLst>
              <a:ext uri="{FF2B5EF4-FFF2-40B4-BE49-F238E27FC236}">
                <a16:creationId xmlns:a16="http://schemas.microsoft.com/office/drawing/2014/main" id="{8D8A0740-84CB-EA66-E7D5-317C91B8AF3F}"/>
              </a:ext>
            </a:extLst>
          </p:cNvPr>
          <p:cNvSpPr/>
          <p:nvPr/>
        </p:nvSpPr>
        <p:spPr>
          <a:xfrm>
            <a:off x="1657114" y="5507218"/>
            <a:ext cx="7449444" cy="123415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0215" algn="just">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4. Оқу материалын ұсыну біркелкі, монотонды болмауы керек. Әдетте, бір тақырыпта көрерменнің назарын аударатын 3-5 сұрақты бөліп көрсетуге болады (тосынсый, таңдану, эмоционалды Жандану әсерін қолдана отырып). </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08279B9-2C0B-E576-0F8D-81EEB8AB8C6A}"/>
              </a:ext>
            </a:extLst>
          </p:cNvPr>
          <p:cNvSpPr txBox="1"/>
          <p:nvPr/>
        </p:nvSpPr>
        <p:spPr>
          <a:xfrm>
            <a:off x="0" y="320457"/>
            <a:ext cx="7380312" cy="4985980"/>
          </a:xfrm>
          <a:prstGeom prst="rect">
            <a:avLst/>
          </a:prstGeom>
          <a:noFill/>
        </p:spPr>
        <p:txBody>
          <a:bodyPr wrap="square">
            <a:spAutoFit/>
          </a:bodyPr>
          <a:lstStyle/>
          <a:p>
            <a:pPr indent="450215" algn="just">
              <a:spcAft>
                <a:spcPts val="800"/>
              </a:spcAft>
            </a:pPr>
            <a:r>
              <a:rPr lang="kk-KZ" sz="2000" b="1" kern="100" dirty="0">
                <a:effectLst/>
                <a:latin typeface="Times New Roman" panose="02020603050405020304" pitchFamily="18" charset="0"/>
                <a:ea typeface="Calibri" panose="020F0502020204030204" pitchFamily="34" charset="0"/>
                <a:cs typeface="Times New Roman" panose="02020603050405020304" pitchFamily="18" charset="0"/>
              </a:rPr>
              <a:t>Оқытушының имиджі:</a:t>
            </a:r>
            <a:endParaRPr lang="ru-RU" sz="2000" b="1"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Ғалымдардың зерттеулері көрсеткендей, спикер туралы басқалардың жалпы әсері оның сыртқы келбетіне (сыртқы түріне) 55%, дауыстың ерекшеліктеріне 38% және айтылғанның мазмұнына 7% байланысты екенін көрсетеді.</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kk-KZ"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Біздің ойымызша, келесі қадамға – әкімшілік және кадрлық күш-жігерді танымдық бейнероликтердің сапасын арттыруға бағыттайтын уақыт жетті. Ол үшін, ең алдымен, оларды жарнама заңдылықтары бойынша жасалатын ақпараттық және бейнелік бейнелерден ажырату, екіншіден, оқу үдерісіне бейне жазбалар жасау дидактикалық міндет екенін және бұл ЖОО-дағы жұмысқа оқу құралдарын жасау және пайдалану әдістемесі бойынша мамандар немесе оқыту теориясы мамандары жетекшілік етуі керек.</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14644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ctrTitle"/>
          </p:nvPr>
        </p:nvSpPr>
        <p:spPr>
          <a:xfrm>
            <a:off x="539553" y="2404534"/>
            <a:ext cx="7272808" cy="1646302"/>
          </a:xfrm>
        </p:spPr>
        <p:txBody>
          <a:bodyPr/>
          <a:lstStyle/>
          <a:p>
            <a:pPr algn="ctr" eaLnBrk="1" hangingPunct="1"/>
            <a:r>
              <a:rPr lang="ru-RU" dirty="0">
                <a:solidFill>
                  <a:schemeClr val="tx1"/>
                </a:solidFill>
                <a:latin typeface="Times New Roman" panose="02020603050405020304" pitchFamily="18" charset="0"/>
                <a:cs typeface="Times New Roman" panose="02020603050405020304" pitchFamily="18" charset="0"/>
              </a:rPr>
              <a:t>К</a:t>
            </a:r>
            <a:r>
              <a:rPr lang="kk-KZ" dirty="0">
                <a:solidFill>
                  <a:schemeClr val="tx1"/>
                </a:solidFill>
                <a:latin typeface="Times New Roman" panose="02020603050405020304" pitchFamily="18" charset="0"/>
                <a:cs typeface="Times New Roman" panose="02020603050405020304" pitchFamily="18" charset="0"/>
              </a:rPr>
              <a:t>өңіл бөліп тыңдағандарыңызға рахмет!</a:t>
            </a:r>
            <a:endParaRPr lang="ru-RU"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150938" y="214313"/>
            <a:ext cx="7793037" cy="785795"/>
          </a:xfrm>
        </p:spPr>
        <p:txBody>
          <a:bodyPr/>
          <a:lstStyle/>
          <a:p>
            <a:pPr eaLnBrk="1" hangingPunct="1"/>
            <a:r>
              <a:rPr lang="kk-KZ" dirty="0">
                <a:solidFill>
                  <a:schemeClr val="tx1"/>
                </a:solidFill>
                <a:latin typeface="Times New Roman" panose="02020603050405020304" pitchFamily="18" charset="0"/>
                <a:cs typeface="Times New Roman" panose="02020603050405020304" pitchFamily="18" charset="0"/>
              </a:rPr>
              <a:t>Аңдатпа</a:t>
            </a:r>
            <a:endParaRPr lang="ru-RU" dirty="0">
              <a:solidFill>
                <a:schemeClr val="tx1"/>
              </a:solidFill>
              <a:latin typeface="Times New Roman" panose="02020603050405020304" pitchFamily="18" charset="0"/>
              <a:cs typeface="Times New Roman" panose="02020603050405020304" pitchFamily="18" charset="0"/>
            </a:endParaRPr>
          </a:p>
        </p:txBody>
      </p:sp>
      <p:sp>
        <p:nvSpPr>
          <p:cNvPr id="10243" name="Rectangle 3"/>
          <p:cNvSpPr>
            <a:spLocks noGrp="1" noChangeArrowheads="1"/>
          </p:cNvSpPr>
          <p:nvPr>
            <p:ph idx="1"/>
          </p:nvPr>
        </p:nvSpPr>
        <p:spPr>
          <a:xfrm>
            <a:off x="539750" y="1000108"/>
            <a:ext cx="6696546" cy="5500726"/>
          </a:xfrm>
        </p:spPr>
        <p:txBody>
          <a:bodyPr>
            <a:normAutofit/>
          </a:bodyPr>
          <a:lstStyle/>
          <a:p>
            <a:pPr indent="450215" algn="just">
              <a:spcAft>
                <a:spcPts val="800"/>
              </a:spcAft>
            </a:pPr>
            <a:r>
              <a:rPr lang="ru-RU" sz="24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Мақалада</a:t>
            </a:r>
            <a:r>
              <a:rPr lang="ru-RU"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жоғары</a:t>
            </a:r>
            <a:r>
              <a:rPr lang="ru-RU"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оқу</a:t>
            </a:r>
            <a:r>
              <a:rPr lang="ru-RU"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орындарының</a:t>
            </a:r>
            <a:r>
              <a:rPr lang="ru-RU"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бейне</a:t>
            </a:r>
            <a:r>
              <a:rPr lang="ru-RU"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порталдарының</a:t>
            </a:r>
            <a:r>
              <a:rPr lang="ru-RU"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материалдары</a:t>
            </a:r>
            <a:r>
              <a:rPr lang="ru-RU"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талданады</a:t>
            </a:r>
            <a:r>
              <a:rPr lang="ru-RU"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және</a:t>
            </a:r>
            <a:r>
              <a:rPr lang="ru-RU"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студенттердің</a:t>
            </a:r>
            <a:r>
              <a:rPr lang="ru-RU"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назарын</a:t>
            </a:r>
            <a:r>
              <a:rPr lang="ru-RU"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белсендіру</a:t>
            </a:r>
            <a:r>
              <a:rPr lang="ru-RU"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және</a:t>
            </a:r>
            <a:r>
              <a:rPr lang="ru-RU"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олардың</a:t>
            </a:r>
            <a:r>
              <a:rPr lang="ru-RU"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өзіндік</a:t>
            </a:r>
            <a:r>
              <a:rPr lang="ru-RU"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жұмысын</a:t>
            </a:r>
            <a:r>
              <a:rPr lang="ru-RU"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ұйымдастыру</a:t>
            </a:r>
            <a:r>
              <a:rPr lang="ru-RU"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үшін</a:t>
            </a:r>
            <a:r>
              <a:rPr lang="ru-RU"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оқу</a:t>
            </a:r>
            <a:r>
              <a:rPr lang="ru-RU"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бейне</a:t>
            </a:r>
            <a:r>
              <a:rPr lang="ru-RU"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дәрістерінің</a:t>
            </a:r>
            <a:r>
              <a:rPr lang="ru-RU"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көлеміне</a:t>
            </a:r>
            <a:r>
              <a:rPr lang="ru-RU"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бейне</a:t>
            </a:r>
            <a:r>
              <a:rPr lang="ru-RU"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дәрістердің</a:t>
            </a:r>
            <a:r>
              <a:rPr lang="ru-RU"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көрнекі</a:t>
            </a:r>
            <a:r>
              <a:rPr lang="ru-RU"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қатарына</a:t>
            </a:r>
            <a:r>
              <a:rPr lang="ru-RU"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дидактикалық</a:t>
            </a:r>
            <a:r>
              <a:rPr lang="ru-RU"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талаптар</a:t>
            </a:r>
            <a:r>
              <a:rPr lang="ru-RU"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тұжырымдалады</a:t>
            </a:r>
            <a:r>
              <a:rPr lang="ru-RU"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p>
          <a:p>
            <a:pPr indent="450215" algn="just">
              <a:spcAft>
                <a:spcPts val="800"/>
              </a:spcAft>
            </a:pP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15F8897-B1D2-48BF-8685-06A0268AA972}"/>
              </a:ext>
            </a:extLst>
          </p:cNvPr>
          <p:cNvSpPr>
            <a:spLocks noGrp="1"/>
          </p:cNvSpPr>
          <p:nvPr>
            <p:ph idx="1"/>
          </p:nvPr>
        </p:nvSpPr>
        <p:spPr>
          <a:xfrm>
            <a:off x="0" y="188640"/>
            <a:ext cx="7596335" cy="6669360"/>
          </a:xfrm>
        </p:spPr>
        <p:txBody>
          <a:bodyPr>
            <a:normAutofit/>
          </a:bodyPr>
          <a:lstStyle/>
          <a:p>
            <a:pPr indent="450215" algn="just">
              <a:spcAft>
                <a:spcPts val="800"/>
              </a:spcAft>
            </a:pP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Бүгін</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біз</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оқу</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бейнелерін</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жасау</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және</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пайдалану</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технологиясының</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қайта</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пайда</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болғанына</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куә</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болдық</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kk-KZ"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Қазақстанның</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білім</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беру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мекемелерінде</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қолдан</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жасалған</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бейнежазбалардың</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өркендеуі</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байқалады</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Әрине</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мұның</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себебі-бейнелерді</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жасау</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сақтау</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және</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ойнату</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тәсілдеріндегі</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технологиялық</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революция</a:t>
            </a:r>
            <a:r>
              <a:rPr lang="kk-KZ"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болып табылады</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p>
          <a:p>
            <a:pPr indent="450215" algn="just">
              <a:spcAft>
                <a:spcPts val="800"/>
              </a:spcAft>
            </a:pP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Оқу</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процесінде</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тиімді</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пайдалану</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үшін</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білім</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беру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бейнесі</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қандай</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болуы</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керек?</a:t>
            </a:r>
          </a:p>
          <a:p>
            <a:pPr indent="450215" algn="just">
              <a:spcAft>
                <a:spcPts val="800"/>
              </a:spcAft>
            </a:pP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Білім</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беру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бейнесінің</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тағдырында</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kk-KZ"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оқытушы</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басты</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рөл</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атқарады</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ол</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оқу</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курсының</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идеологиясын</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сондай-ақ</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оны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зерттеу</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әдістемесін</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анықтайды</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Бұл</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айқын</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тезис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бізді</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анық</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емес</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қорытындыға</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әкеледі</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академиялық</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дәрістердің</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жазбалары</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тіпті</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3-4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академиялық</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сағаттың</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бірнеше</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бөлігінде</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Интернеттегі</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оқу</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бейнелерінің</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жалпы</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көлемінде</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балласт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болып</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табылады</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Ешбір</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kk-KZ"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оқытушы</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өз</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аудиториясындағы</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бәсекелестерге</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шыдамайды</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p>
          <a:p>
            <a:pPr marL="0" indent="457200" algn="just">
              <a:spcBef>
                <a:spcPts val="0"/>
              </a:spcBef>
              <a:buNone/>
            </a:pPr>
            <a:r>
              <a:rPr lang="kk-KZ" sz="2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KZ" sz="2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457200" algn="just">
              <a:spcBef>
                <a:spcPts val="0"/>
              </a:spcBef>
              <a:buNone/>
            </a:pPr>
            <a:endParaRPr lang="ru-KZ"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ru-K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9941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трелка: вправо 5">
            <a:extLst>
              <a:ext uri="{FF2B5EF4-FFF2-40B4-BE49-F238E27FC236}">
                <a16:creationId xmlns:a16="http://schemas.microsoft.com/office/drawing/2014/main" id="{DA40C3D0-5491-424E-DAD5-4F310785FD12}"/>
              </a:ext>
            </a:extLst>
          </p:cNvPr>
          <p:cNvSpPr/>
          <p:nvPr/>
        </p:nvSpPr>
        <p:spPr>
          <a:xfrm>
            <a:off x="0" y="188640"/>
            <a:ext cx="2915816" cy="5904656"/>
          </a:xfrm>
          <a:prstGeom prst="rightArrow">
            <a:avLst/>
          </a:prstGeom>
        </p:spPr>
        <p:style>
          <a:lnRef idx="1">
            <a:schemeClr val="accent4"/>
          </a:lnRef>
          <a:fillRef idx="2">
            <a:schemeClr val="accent4"/>
          </a:fillRef>
          <a:effectRef idx="1">
            <a:schemeClr val="accent4"/>
          </a:effectRef>
          <a:fontRef idx="minor">
            <a:schemeClr val="dk1"/>
          </a:fontRef>
        </p:style>
        <p:txBody>
          <a:bodyPr rtlCol="0" anchor="ctr"/>
          <a:lstStyle/>
          <a:p>
            <a:r>
              <a:rPr lang="ru-RU" sz="1800" dirty="0" err="1">
                <a:effectLst/>
                <a:latin typeface="Times New Roman" panose="02020603050405020304" pitchFamily="18" charset="0"/>
                <a:ea typeface="Calibri" panose="020F0502020204030204" pitchFamily="34" charset="0"/>
              </a:rPr>
              <a:t>Сонымен</a:t>
            </a:r>
            <a:r>
              <a:rPr lang="ru-RU" sz="1800" dirty="0">
                <a:effectLst/>
                <a:latin typeface="Times New Roman" panose="02020603050405020304" pitchFamily="18" charset="0"/>
                <a:ea typeface="Calibri" panose="020F0502020204030204" pitchFamily="34" charset="0"/>
              </a:rPr>
              <a:t>, </a:t>
            </a:r>
            <a:r>
              <a:rPr lang="ru-RU" sz="1800" dirty="0" err="1">
                <a:effectLst/>
                <a:latin typeface="Times New Roman" panose="02020603050405020304" pitchFamily="18" charset="0"/>
                <a:ea typeface="Calibri" panose="020F0502020204030204" pitchFamily="34" charset="0"/>
              </a:rPr>
              <a:t>біз</a:t>
            </a:r>
            <a:r>
              <a:rPr lang="ru-RU" sz="1800" dirty="0">
                <a:effectLst/>
                <a:latin typeface="Times New Roman" panose="02020603050405020304" pitchFamily="18" charset="0"/>
                <a:ea typeface="Calibri" panose="020F0502020204030204" pitchFamily="34" charset="0"/>
              </a:rPr>
              <a:t> </a:t>
            </a:r>
            <a:r>
              <a:rPr lang="ru-RU" sz="1800" dirty="0" err="1">
                <a:effectLst/>
                <a:latin typeface="Times New Roman" panose="02020603050405020304" pitchFamily="18" charset="0"/>
                <a:ea typeface="Calibri" panose="020F0502020204030204" pitchFamily="34" charset="0"/>
              </a:rPr>
              <a:t>оқу</a:t>
            </a:r>
            <a:r>
              <a:rPr lang="ru-RU" sz="1800" dirty="0">
                <a:effectLst/>
                <a:latin typeface="Times New Roman" panose="02020603050405020304" pitchFamily="18" charset="0"/>
                <a:ea typeface="Calibri" panose="020F0502020204030204" pitchFamily="34" charset="0"/>
              </a:rPr>
              <a:t> </a:t>
            </a:r>
            <a:r>
              <a:rPr lang="ru-RU" sz="1800" dirty="0" err="1">
                <a:effectLst/>
                <a:latin typeface="Times New Roman" panose="02020603050405020304" pitchFamily="18" charset="0"/>
                <a:ea typeface="Calibri" panose="020F0502020204030204" pitchFamily="34" charset="0"/>
              </a:rPr>
              <a:t>бейнежазбаларын</a:t>
            </a:r>
            <a:r>
              <a:rPr lang="ru-RU" sz="1800" dirty="0">
                <a:effectLst/>
                <a:latin typeface="Times New Roman" panose="02020603050405020304" pitchFamily="18" charset="0"/>
                <a:ea typeface="Calibri" panose="020F0502020204030204" pitchFamily="34" charset="0"/>
              </a:rPr>
              <a:t> </a:t>
            </a:r>
            <a:r>
              <a:rPr lang="ru-RU" sz="1800" dirty="0" err="1">
                <a:effectLst/>
                <a:latin typeface="Times New Roman" panose="02020603050405020304" pitchFamily="18" charset="0"/>
                <a:ea typeface="Calibri" panose="020F0502020204030204" pitchFamily="34" charset="0"/>
              </a:rPr>
              <a:t>ұсыну</a:t>
            </a:r>
            <a:r>
              <a:rPr lang="ru-RU" sz="1800" dirty="0">
                <a:effectLst/>
                <a:latin typeface="Times New Roman" panose="02020603050405020304" pitchFamily="18" charset="0"/>
                <a:ea typeface="Calibri" panose="020F0502020204030204" pitchFamily="34" charset="0"/>
              </a:rPr>
              <a:t> </a:t>
            </a:r>
            <a:r>
              <a:rPr lang="ru-RU" sz="1800" dirty="0" err="1">
                <a:effectLst/>
                <a:latin typeface="Times New Roman" panose="02020603050405020304" pitchFamily="18" charset="0"/>
                <a:ea typeface="Calibri" panose="020F0502020204030204" pitchFamily="34" charset="0"/>
              </a:rPr>
              <a:t>көлемі</a:t>
            </a:r>
            <a:r>
              <a:rPr lang="ru-RU" sz="1800" dirty="0">
                <a:effectLst/>
                <a:latin typeface="Times New Roman" panose="02020603050405020304" pitchFamily="18" charset="0"/>
                <a:ea typeface="Calibri" panose="020F0502020204030204" pitchFamily="34" charset="0"/>
              </a:rPr>
              <a:t> мен </a:t>
            </a:r>
            <a:r>
              <a:rPr lang="ru-RU" sz="1800" dirty="0" err="1">
                <a:effectLst/>
                <a:latin typeface="Times New Roman" panose="02020603050405020304" pitchFamily="18" charset="0"/>
                <a:ea typeface="Calibri" panose="020F0502020204030204" pitchFamily="34" charset="0"/>
              </a:rPr>
              <a:t>формасына</a:t>
            </a:r>
            <a:r>
              <a:rPr lang="ru-RU" sz="1800" dirty="0">
                <a:effectLst/>
                <a:latin typeface="Times New Roman" panose="02020603050405020304" pitchFamily="18" charset="0"/>
                <a:ea typeface="Calibri" panose="020F0502020204030204" pitchFamily="34" charset="0"/>
              </a:rPr>
              <a:t> </a:t>
            </a:r>
            <a:r>
              <a:rPr lang="ru-RU" sz="1800" dirty="0" err="1">
                <a:effectLst/>
                <a:latin typeface="Times New Roman" panose="02020603050405020304" pitchFamily="18" charset="0"/>
                <a:ea typeface="Calibri" panose="020F0502020204030204" pitchFamily="34" charset="0"/>
              </a:rPr>
              <a:t>қойылатын</a:t>
            </a:r>
            <a:r>
              <a:rPr lang="ru-RU" sz="1800" dirty="0">
                <a:effectLst/>
                <a:latin typeface="Times New Roman" panose="02020603050405020304" pitchFamily="18" charset="0"/>
                <a:ea typeface="Calibri" panose="020F0502020204030204" pitchFamily="34" charset="0"/>
              </a:rPr>
              <a:t> </a:t>
            </a:r>
            <a:r>
              <a:rPr lang="ru-RU" sz="1800" dirty="0" err="1">
                <a:effectLst/>
                <a:latin typeface="Times New Roman" panose="02020603050405020304" pitchFamily="18" charset="0"/>
                <a:ea typeface="Calibri" panose="020F0502020204030204" pitchFamily="34" charset="0"/>
              </a:rPr>
              <a:t>талаптарды</a:t>
            </a:r>
            <a:r>
              <a:rPr lang="ru-RU" sz="1800" dirty="0">
                <a:effectLst/>
                <a:latin typeface="Times New Roman" panose="02020603050405020304" pitchFamily="18" charset="0"/>
                <a:ea typeface="Calibri" panose="020F0502020204030204" pitchFamily="34" charset="0"/>
              </a:rPr>
              <a:t> </a:t>
            </a:r>
            <a:r>
              <a:rPr lang="ru-RU" sz="1800" dirty="0" err="1">
                <a:effectLst/>
                <a:latin typeface="Times New Roman" panose="02020603050405020304" pitchFamily="18" charset="0"/>
                <a:ea typeface="Calibri" panose="020F0502020204030204" pitchFamily="34" charset="0"/>
              </a:rPr>
              <a:t>тұжырымдаймыз</a:t>
            </a:r>
            <a:r>
              <a:rPr lang="ru-RU" sz="1800" dirty="0">
                <a:effectLst/>
                <a:latin typeface="Times New Roman" panose="02020603050405020304" pitchFamily="18" charset="0"/>
                <a:ea typeface="Calibri" panose="020F0502020204030204" pitchFamily="34" charset="0"/>
              </a:rPr>
              <a:t>:</a:t>
            </a:r>
            <a:endParaRPr lang="ru-KZ"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Прямоугольник 6">
            <a:extLst>
              <a:ext uri="{FF2B5EF4-FFF2-40B4-BE49-F238E27FC236}">
                <a16:creationId xmlns:a16="http://schemas.microsoft.com/office/drawing/2014/main" id="{4DBB1778-1988-1583-5245-600B6FC66B19}"/>
              </a:ext>
            </a:extLst>
          </p:cNvPr>
          <p:cNvSpPr/>
          <p:nvPr/>
        </p:nvSpPr>
        <p:spPr>
          <a:xfrm>
            <a:off x="2771800" y="0"/>
            <a:ext cx="6372200" cy="263691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7200" algn="just">
              <a:lnSpc>
                <a:spcPct val="107000"/>
              </a:lnSpc>
              <a:spcAft>
                <a:spcPts val="800"/>
              </a:spcAft>
            </a:pPr>
            <a:r>
              <a:rPr lang="kk-KZ" sz="2000" dirty="0">
                <a:effectLst/>
                <a:latin typeface="Times New Roman" panose="02020603050405020304" pitchFamily="18" charset="0"/>
                <a:ea typeface="Calibri" panose="020F0502020204030204" pitchFamily="34" charset="0"/>
              </a:rPr>
              <a:t>1. Студенттік аудиториядағы лекцияның толықтығы мен тұтастығы оқу тақырыбының толық ашылуымен, бүкіл оқу курсының мақсаты мен міндеттерімен байланысымен анықталса, оқу бейнежазбасының мағыналық бірлігі бір ой болып табылады</a:t>
            </a:r>
            <a:r>
              <a:rPr lang="en-US" sz="2000" dirty="0">
                <a:effectLst/>
                <a:latin typeface="Times New Roman" panose="02020603050405020304" pitchFamily="18" charset="0"/>
                <a:ea typeface="Calibri" panose="020F0502020204030204" pitchFamily="34" charset="0"/>
              </a:rPr>
              <a:t> </a:t>
            </a:r>
            <a:r>
              <a:rPr lang="kk-KZ" sz="2000" dirty="0">
                <a:effectLst/>
                <a:latin typeface="Times New Roman" panose="02020603050405020304" pitchFamily="18" charset="0"/>
                <a:ea typeface="Calibri" panose="020F0502020204030204" pitchFamily="34" charset="0"/>
              </a:rPr>
              <a:t>(тезис пен дәлел, тәжірибе, мысал, парадокс, мәселе). Осылайша, оқу процесінде пайдалану үшін ойнату уақыты 10 минуттан аспайтын бейне жазбалар жасау ұсынылады.</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Прямоугольник 7">
            <a:extLst>
              <a:ext uri="{FF2B5EF4-FFF2-40B4-BE49-F238E27FC236}">
                <a16:creationId xmlns:a16="http://schemas.microsoft.com/office/drawing/2014/main" id="{E242D86D-0190-1E25-74D6-FA7C2353F5DC}"/>
              </a:ext>
            </a:extLst>
          </p:cNvPr>
          <p:cNvSpPr/>
          <p:nvPr/>
        </p:nvSpPr>
        <p:spPr>
          <a:xfrm>
            <a:off x="2915816" y="2910333"/>
            <a:ext cx="6228184" cy="86409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7200" algn="just">
              <a:lnSpc>
                <a:spcPct val="107000"/>
              </a:lnSpc>
              <a:spcAft>
                <a:spcPts val="800"/>
              </a:spcAft>
            </a:pPr>
            <a:endParaRPr lang="en-US" kern="100" dirty="0">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2. Бейнероликтің атауында мәлімдеменің тақырыбын және дәріс тақырыбын көрсету маңызды.</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07000"/>
              </a:lnSpc>
              <a:spcAft>
                <a:spcPts val="800"/>
              </a:spcAft>
            </a:pP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Прямоугольник 8">
            <a:extLst>
              <a:ext uri="{FF2B5EF4-FFF2-40B4-BE49-F238E27FC236}">
                <a16:creationId xmlns:a16="http://schemas.microsoft.com/office/drawing/2014/main" id="{A54C6763-B388-F8C7-8AE9-1F39FFDBD9B4}"/>
              </a:ext>
            </a:extLst>
          </p:cNvPr>
          <p:cNvSpPr/>
          <p:nvPr/>
        </p:nvSpPr>
        <p:spPr>
          <a:xfrm>
            <a:off x="2915816" y="4047850"/>
            <a:ext cx="6228184" cy="132536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7200" algn="just">
              <a:lnSpc>
                <a:spcPct val="107000"/>
              </a:lnSpc>
              <a:spcAft>
                <a:spcPts val="800"/>
              </a:spcAft>
            </a:pPr>
            <a:r>
              <a:rPr lang="kk-KZ" sz="2000" dirty="0">
                <a:effectLst/>
                <a:latin typeface="Times New Roman" panose="02020603050405020304" pitchFamily="18" charset="0"/>
                <a:ea typeface="Calibri" panose="020F0502020204030204" pitchFamily="34" charset="0"/>
              </a:rPr>
              <a:t>3. Егер бейнедәріс сырттай немесе қашықтықтан оқыту үшін пайдаланылса, онда оған аннотация және бейнедәріспен жұмыс кезінде студенттердің іс-әрекетін ұйымдастыратын тапсырмалар қоса берілуі керек. </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Прямоугольник 1">
            <a:extLst>
              <a:ext uri="{FF2B5EF4-FFF2-40B4-BE49-F238E27FC236}">
                <a16:creationId xmlns:a16="http://schemas.microsoft.com/office/drawing/2014/main" id="{8C9129AD-690A-8A1F-645D-4EA08B9E18CD}"/>
              </a:ext>
            </a:extLst>
          </p:cNvPr>
          <p:cNvSpPr/>
          <p:nvPr/>
        </p:nvSpPr>
        <p:spPr>
          <a:xfrm>
            <a:off x="2915816" y="5517232"/>
            <a:ext cx="6228184" cy="115212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0215" algn="just">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4. Егер бейне дәрістің ойнату ұзақтығы 15 минуттан асса, дәрістің мазмұнды бөліктерін шарлау әдісін қамтамасыз ету қажет.</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995514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51C1DAF-4BC4-5FB7-ED9B-9E67CCD09F23}"/>
              </a:ext>
            </a:extLst>
          </p:cNvPr>
          <p:cNvSpPr txBox="1"/>
          <p:nvPr/>
        </p:nvSpPr>
        <p:spPr>
          <a:xfrm>
            <a:off x="0" y="151179"/>
            <a:ext cx="8028384" cy="6555641"/>
          </a:xfrm>
          <a:prstGeom prst="rect">
            <a:avLst/>
          </a:prstGeom>
          <a:noFill/>
        </p:spPr>
        <p:txBody>
          <a:bodyPr wrap="square">
            <a:spAutoFit/>
          </a:bodyPr>
          <a:lstStyle/>
          <a:p>
            <a:pPr indent="450215" algn="just">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Өкінішке орай, көптеген қолдан жасалған бейнежазбалардың бір кемшілігі бар - бұл шын мәнінде оқу бейне жазбасына дұрыс ұйымдастырылуы керек бос, бейне материал ғана.</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Көбінесе, қолдан жасалған бейнежазбалардың қанағаттанарлықсыз дидактикалық деңгейінің себебі олардың жасаушыларында сценарий мен сценарий жоспарының болмауы болып табылады, бұл әрдайым оқиғалар мен фактілерді қарапайым түсіруге әкеледі.</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Тәжірибе бізді бейне дәрістердің көпшілігін белгілі бір дәрежеде жеңілдіктермен ғана жіктеуге болатынына сендіреді. Негізінде, олардың көпшілігі "сөйлейтін бас" болып табылады және оқу бейнесін толық пайдаланбайды. Ғылым және бизнес әлеміндегі ең атақты оқытушының бір жарым сағаттық лекциясын тек өте ынталы студент қана соңына дейін қарайды, егер бұл дәріс «сөйлейтін бас» стилінде берілсе.</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Алайда, бұл ережеде айрықша ерекшеліктер бар. Оқытушының "сөйлейтін басына" мұқият және қызығушылықпен қараған кезде шешімдерді қарастырайық. Біз оқытушылардың лекторлық шеберлігін талдамаймыз, әрине, бұл дәріс сапасының негізгі факторларының бірі болса да, біз оқытушыға қашықтағы аудиториямен байланыс орнатуға мүмкіндік беретін бейне жазбаның қалай жасалғанын талдаймыз. </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04667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B79DD7C-FDD3-C349-C519-43A4A72DF15F}"/>
              </a:ext>
            </a:extLst>
          </p:cNvPr>
          <p:cNvSpPr txBox="1"/>
          <p:nvPr/>
        </p:nvSpPr>
        <p:spPr>
          <a:xfrm>
            <a:off x="0" y="188640"/>
            <a:ext cx="7164288" cy="1631216"/>
          </a:xfrm>
          <a:prstGeom prst="rect">
            <a:avLst/>
          </a:prstGeom>
          <a:noFill/>
        </p:spPr>
        <p:txBody>
          <a:bodyPr wrap="square">
            <a:spAutoFit/>
          </a:bodyPr>
          <a:lstStyle/>
          <a:p>
            <a:pPr indent="450215" algn="just">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Сонымен, мақаламыздың негізгі сұрағына оралайық: оқу процесінде пайдалану үшін оқу бейнебаяны қандай болуы керек - және біз бейне дәрістерді талдау нәтижелерін қорытындылаймыз. Қолдан жасалған бейнежазба келесі дидактикалық талаптарға сай болуы керек.</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Стрелка: вправо 3">
            <a:extLst>
              <a:ext uri="{FF2B5EF4-FFF2-40B4-BE49-F238E27FC236}">
                <a16:creationId xmlns:a16="http://schemas.microsoft.com/office/drawing/2014/main" id="{533077EC-3814-B7DC-41DD-97A339B73732}"/>
              </a:ext>
            </a:extLst>
          </p:cNvPr>
          <p:cNvSpPr/>
          <p:nvPr/>
        </p:nvSpPr>
        <p:spPr>
          <a:xfrm>
            <a:off x="35860" y="1960058"/>
            <a:ext cx="2771800" cy="4536504"/>
          </a:xfrm>
          <a:prstGeom prst="right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kk-KZ" sz="2000" dirty="0">
                <a:solidFill>
                  <a:schemeClr val="tx1"/>
                </a:solidFill>
                <a:effectLst/>
                <a:latin typeface="Times New Roman" panose="02020603050405020304" pitchFamily="18" charset="0"/>
                <a:ea typeface="Calibri" panose="020F0502020204030204" pitchFamily="34" charset="0"/>
              </a:rPr>
              <a:t>Оқу видеолекцияларының көлеміне қойылатын дидактикалық талаптар:</a:t>
            </a:r>
            <a:endParaRPr lang="ru-RU" sz="2000" dirty="0">
              <a:solidFill>
                <a:schemeClr val="tx1"/>
              </a:solidFill>
            </a:endParaRPr>
          </a:p>
        </p:txBody>
      </p:sp>
      <p:sp>
        <p:nvSpPr>
          <p:cNvPr id="6" name="Прямоугольник 5">
            <a:extLst>
              <a:ext uri="{FF2B5EF4-FFF2-40B4-BE49-F238E27FC236}">
                <a16:creationId xmlns:a16="http://schemas.microsoft.com/office/drawing/2014/main" id="{13A83B10-00DF-2F8D-68B3-0C10272FEB95}"/>
              </a:ext>
            </a:extLst>
          </p:cNvPr>
          <p:cNvSpPr/>
          <p:nvPr/>
        </p:nvSpPr>
        <p:spPr>
          <a:xfrm>
            <a:off x="2771800" y="1988840"/>
            <a:ext cx="6372200" cy="172819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kk-KZ" sz="2000" dirty="0">
                <a:effectLst/>
                <a:latin typeface="Times New Roman" panose="02020603050405020304" pitchFamily="18" charset="0"/>
                <a:ea typeface="Calibri" panose="020F0502020204030204" pitchFamily="34" charset="0"/>
              </a:rPr>
              <a:t>1. Бейнежазбаны оқу процесіне қосу оқытушы мен аудиторияның өзара әрекеттесуінің эмоционалды фоны мен ырғағын бұзбауы керек, сондықтан оқу процесінде пайдалану үшін ойнату уақыты 10 минуттан аспайтын дәрістердің бейнежазбаларын жасау ұсынылады.</a:t>
            </a:r>
            <a:endParaRPr lang="ru-RU" sz="2000" dirty="0"/>
          </a:p>
        </p:txBody>
      </p:sp>
      <p:sp>
        <p:nvSpPr>
          <p:cNvPr id="7" name="Прямоугольник 6">
            <a:extLst>
              <a:ext uri="{FF2B5EF4-FFF2-40B4-BE49-F238E27FC236}">
                <a16:creationId xmlns:a16="http://schemas.microsoft.com/office/drawing/2014/main" id="{3E462B5F-B38B-8737-0BBC-94E78B94DE20}"/>
              </a:ext>
            </a:extLst>
          </p:cNvPr>
          <p:cNvSpPr/>
          <p:nvPr/>
        </p:nvSpPr>
        <p:spPr>
          <a:xfrm>
            <a:off x="2742395" y="4534088"/>
            <a:ext cx="6372200" cy="163121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0215" algn="just">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2. Егер бейне дәрістің ойнату ұзақтығы 15 минуттан асса, дәрістің мазмұнды бөліктерін шарлау әдісін қамтамасыз ету қажет.</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219683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трелка: вправо 1">
            <a:extLst>
              <a:ext uri="{FF2B5EF4-FFF2-40B4-BE49-F238E27FC236}">
                <a16:creationId xmlns:a16="http://schemas.microsoft.com/office/drawing/2014/main" id="{2605C262-54D1-6E82-1A5E-5C82831EA991}"/>
              </a:ext>
            </a:extLst>
          </p:cNvPr>
          <p:cNvSpPr/>
          <p:nvPr/>
        </p:nvSpPr>
        <p:spPr>
          <a:xfrm>
            <a:off x="17088" y="872716"/>
            <a:ext cx="2754712" cy="5796644"/>
          </a:xfrm>
          <a:prstGeom prst="rightArrow">
            <a:avLst/>
          </a:prstGeom>
        </p:spPr>
        <p:style>
          <a:lnRef idx="1">
            <a:schemeClr val="accent4"/>
          </a:lnRef>
          <a:fillRef idx="2">
            <a:schemeClr val="accent4"/>
          </a:fillRef>
          <a:effectRef idx="1">
            <a:schemeClr val="accent4"/>
          </a:effectRef>
          <a:fontRef idx="minor">
            <a:schemeClr val="dk1"/>
          </a:fontRef>
        </p:style>
        <p:txBody>
          <a:bodyPr rtlCol="0" anchor="ctr"/>
          <a:lstStyle/>
          <a:p>
            <a:pPr indent="450215">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Студенттердің өзіндік жұмысын ұйымдастыратын бейне дәрістерге қойылатын дидактикалық талаптар:</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824D2370-D87D-4F37-5A8B-03C858365A63}"/>
              </a:ext>
            </a:extLst>
          </p:cNvPr>
          <p:cNvSpPr/>
          <p:nvPr/>
        </p:nvSpPr>
        <p:spPr>
          <a:xfrm>
            <a:off x="2771800" y="33772"/>
            <a:ext cx="6407467" cy="1144195"/>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kk-KZ" sz="2000" dirty="0">
                <a:effectLst/>
                <a:latin typeface="Times New Roman" panose="02020603050405020304" pitchFamily="18" charset="0"/>
                <a:ea typeface="Calibri" panose="020F0502020204030204" pitchFamily="34" charset="0"/>
              </a:rPr>
              <a:t>1. Студенттерге дәрістің транскрипциясын ұсынған жөн, бұл әр түрлі жетекші қабылдау арналары бар пайдаланушыларға дәрістің мазмұнын тереңірек өңдеуге мүмкіндік береді.</a:t>
            </a:r>
            <a:endParaRPr lang="ru-RU" sz="2000" dirty="0"/>
          </a:p>
        </p:txBody>
      </p:sp>
      <p:sp>
        <p:nvSpPr>
          <p:cNvPr id="5" name="Прямоугольник 4">
            <a:extLst>
              <a:ext uri="{FF2B5EF4-FFF2-40B4-BE49-F238E27FC236}">
                <a16:creationId xmlns:a16="http://schemas.microsoft.com/office/drawing/2014/main" id="{410A2153-1A22-6A79-1138-95607395C148}"/>
              </a:ext>
            </a:extLst>
          </p:cNvPr>
          <p:cNvSpPr/>
          <p:nvPr/>
        </p:nvSpPr>
        <p:spPr>
          <a:xfrm>
            <a:off x="2771800" y="1346045"/>
            <a:ext cx="6374690" cy="94695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kk-KZ" sz="2000" dirty="0">
                <a:effectLst/>
                <a:latin typeface="Times New Roman" panose="02020603050405020304" pitchFamily="18" charset="0"/>
                <a:ea typeface="Calibri" panose="020F0502020204030204" pitchFamily="34" charset="0"/>
              </a:rPr>
              <a:t>2. Бейнедәрістің мағыналық бөліктері субтитрлермен және дыбыстық үзінділермен көрсетілуі керек.</a:t>
            </a:r>
            <a:endParaRPr lang="ru-RU" sz="2000" dirty="0"/>
          </a:p>
        </p:txBody>
      </p:sp>
      <p:sp>
        <p:nvSpPr>
          <p:cNvPr id="6" name="Прямоугольник 5">
            <a:extLst>
              <a:ext uri="{FF2B5EF4-FFF2-40B4-BE49-F238E27FC236}">
                <a16:creationId xmlns:a16="http://schemas.microsoft.com/office/drawing/2014/main" id="{77EF5A63-2593-70BB-F78A-DB99FBEDC58C}"/>
              </a:ext>
            </a:extLst>
          </p:cNvPr>
          <p:cNvSpPr/>
          <p:nvPr/>
        </p:nvSpPr>
        <p:spPr>
          <a:xfrm>
            <a:off x="2788888" y="2414912"/>
            <a:ext cx="6374690" cy="94695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0215">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3. Дәріс барысында тақтада немесе флип-чарттарда диаграмма немесе жоспар құрылса, диаграммалар мен суреттердің жақыннан түсірілген суреттерін қосу керек.</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Прямоугольник 6">
            <a:extLst>
              <a:ext uri="{FF2B5EF4-FFF2-40B4-BE49-F238E27FC236}">
                <a16:creationId xmlns:a16="http://schemas.microsoft.com/office/drawing/2014/main" id="{DC0B49C9-30A5-CA3D-C39F-A82A35A504F4}"/>
              </a:ext>
            </a:extLst>
          </p:cNvPr>
          <p:cNvSpPr/>
          <p:nvPr/>
        </p:nvSpPr>
        <p:spPr>
          <a:xfrm>
            <a:off x="2788888" y="3565231"/>
            <a:ext cx="6374690" cy="94695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kk-KZ" sz="2000" dirty="0">
                <a:effectLst/>
                <a:latin typeface="Times New Roman" panose="02020603050405020304" pitchFamily="18" charset="0"/>
                <a:ea typeface="Calibri" panose="020F0502020204030204" pitchFamily="34" charset="0"/>
              </a:rPr>
              <a:t>4. Егер презентация слайдтары көрнекі суреттердің негізі болса, бейне дәрісті орнату кезінде презентация слайдтарын пайдалануды ұсынамыз.</a:t>
            </a:r>
            <a:endParaRPr lang="ru-RU" sz="2000" dirty="0"/>
          </a:p>
        </p:txBody>
      </p:sp>
      <p:sp>
        <p:nvSpPr>
          <p:cNvPr id="8" name="Прямоугольник 7">
            <a:extLst>
              <a:ext uri="{FF2B5EF4-FFF2-40B4-BE49-F238E27FC236}">
                <a16:creationId xmlns:a16="http://schemas.microsoft.com/office/drawing/2014/main" id="{7B5571C9-AA4D-4DE6-7ED6-FADC80016E95}"/>
              </a:ext>
            </a:extLst>
          </p:cNvPr>
          <p:cNvSpPr/>
          <p:nvPr/>
        </p:nvSpPr>
        <p:spPr>
          <a:xfrm>
            <a:off x="2788888" y="4598814"/>
            <a:ext cx="6374690" cy="108121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kk-KZ" sz="2000" dirty="0">
                <a:effectLst/>
                <a:latin typeface="Times New Roman" panose="02020603050405020304" pitchFamily="18" charset="0"/>
                <a:ea typeface="Calibri" panose="020F0502020204030204" pitchFamily="34" charset="0"/>
              </a:rPr>
              <a:t>5. Оқу бейнематериалдарын Іздеуді оңтайландыру үшін дәріс фрагментінің бейнежазбасында дәріс тақырыбын емес, мәлімдеме тақырыбын көрсететін өз атауы болуы керек.</a:t>
            </a:r>
            <a:endParaRPr lang="ru-RU" sz="2000" dirty="0"/>
          </a:p>
        </p:txBody>
      </p:sp>
      <p:sp>
        <p:nvSpPr>
          <p:cNvPr id="9" name="Прямоугольник 8">
            <a:extLst>
              <a:ext uri="{FF2B5EF4-FFF2-40B4-BE49-F238E27FC236}">
                <a16:creationId xmlns:a16="http://schemas.microsoft.com/office/drawing/2014/main" id="{B1764AEA-355A-4ECF-20FE-2F629955C381}"/>
              </a:ext>
            </a:extLst>
          </p:cNvPr>
          <p:cNvSpPr/>
          <p:nvPr/>
        </p:nvSpPr>
        <p:spPr>
          <a:xfrm>
            <a:off x="2788888" y="5877272"/>
            <a:ext cx="6355112" cy="94695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kk-KZ" sz="2000" dirty="0">
                <a:effectLst/>
                <a:latin typeface="Times New Roman" panose="02020603050405020304" pitchFamily="18" charset="0"/>
                <a:ea typeface="Calibri" panose="020F0502020204030204" pitchFamily="34" charset="0"/>
              </a:rPr>
              <a:t>6. Бейне дәріс аннотациямен және бейне дәріспен жұмыс кезінде студенттердің іс-әрекетін ұйымдастыратын тапсырмалармен бірге жүруі керек.</a:t>
            </a:r>
            <a:endParaRPr lang="ru-RU"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0" y="214290"/>
            <a:ext cx="9144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a:ln>
                <a:noFill/>
              </a:ln>
              <a:solidFill>
                <a:schemeClr val="tx1"/>
              </a:solidFill>
              <a:effectLst/>
              <a:latin typeface="Tahoma" pitchFamily="34" charset="0"/>
            </a:endParaRPr>
          </a:p>
        </p:txBody>
      </p:sp>
      <p:sp>
        <p:nvSpPr>
          <p:cNvPr id="2" name="Стрелка: вправо 1">
            <a:extLst>
              <a:ext uri="{FF2B5EF4-FFF2-40B4-BE49-F238E27FC236}">
                <a16:creationId xmlns:a16="http://schemas.microsoft.com/office/drawing/2014/main" id="{8A47D84E-C448-95F9-8FD7-F5D40CE51DB9}"/>
              </a:ext>
            </a:extLst>
          </p:cNvPr>
          <p:cNvSpPr/>
          <p:nvPr/>
        </p:nvSpPr>
        <p:spPr>
          <a:xfrm>
            <a:off x="107504" y="1268760"/>
            <a:ext cx="2664296" cy="4536504"/>
          </a:xfrm>
          <a:prstGeom prst="right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kk-KZ" sz="2000" dirty="0">
                <a:effectLst/>
                <a:latin typeface="Times New Roman" panose="02020603050405020304" pitchFamily="18" charset="0"/>
                <a:ea typeface="Calibri" panose="020F0502020204030204" pitchFamily="34" charset="0"/>
              </a:rPr>
              <a:t>Студенттердің зейінін белсендіру үшін бейнедәрістің көрнекілігіне қойылатын талаптар:</a:t>
            </a:r>
            <a:endParaRPr lang="ru-RU" sz="2000" dirty="0"/>
          </a:p>
        </p:txBody>
      </p:sp>
      <p:sp>
        <p:nvSpPr>
          <p:cNvPr id="4" name="Прямоугольник 3">
            <a:extLst>
              <a:ext uri="{FF2B5EF4-FFF2-40B4-BE49-F238E27FC236}">
                <a16:creationId xmlns:a16="http://schemas.microsoft.com/office/drawing/2014/main" id="{9BF4D1CC-5CC8-C751-E441-B5AD682F3859}"/>
              </a:ext>
            </a:extLst>
          </p:cNvPr>
          <p:cNvSpPr/>
          <p:nvPr/>
        </p:nvSpPr>
        <p:spPr>
          <a:xfrm>
            <a:off x="3059832" y="404664"/>
            <a:ext cx="6084168" cy="151216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kk-KZ" sz="2000" dirty="0">
                <a:effectLst/>
                <a:latin typeface="Times New Roman" panose="02020603050405020304" pitchFamily="18" charset="0"/>
                <a:ea typeface="Calibri" panose="020F0502020204030204" pitchFamily="34" charset="0"/>
              </a:rPr>
              <a:t>1. Ассоциативті визуалды серияны және суреттің динамикалық қарқынын (бейне иллюстрациялар, көркем фильмдерден алынған бейне дәйексөздер) орнататын қосымша бейнематериалдарды қолданған жөн.</a:t>
            </a:r>
            <a:endParaRPr lang="ru-RU" sz="2000" dirty="0"/>
          </a:p>
        </p:txBody>
      </p:sp>
      <p:sp>
        <p:nvSpPr>
          <p:cNvPr id="5" name="Прямоугольник 4">
            <a:extLst>
              <a:ext uri="{FF2B5EF4-FFF2-40B4-BE49-F238E27FC236}">
                <a16:creationId xmlns:a16="http://schemas.microsoft.com/office/drawing/2014/main" id="{35321AFA-F3B1-409E-4A9D-61CD7959E075}"/>
              </a:ext>
            </a:extLst>
          </p:cNvPr>
          <p:cNvSpPr/>
          <p:nvPr/>
        </p:nvSpPr>
        <p:spPr>
          <a:xfrm>
            <a:off x="3059832" y="2348880"/>
            <a:ext cx="6102426" cy="187220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0215">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2. Оқу бейнелекциясының эмоционалды қанықтылығы үлкен және орта жоспарларды өзгерту, лектордың мимикасын көрсету және эмоциялар мен көзқарастарды жеткізу арқылы беріледі. Бұл оқытушыға қашықтағы аудиториямен байланыс орнатуға мүмкіндік береді.</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Прямоугольник 5">
            <a:extLst>
              <a:ext uri="{FF2B5EF4-FFF2-40B4-BE49-F238E27FC236}">
                <a16:creationId xmlns:a16="http://schemas.microsoft.com/office/drawing/2014/main" id="{28A170C3-0B8D-EFE8-B565-EE19FE8A1BCC}"/>
              </a:ext>
            </a:extLst>
          </p:cNvPr>
          <p:cNvSpPr/>
          <p:nvPr/>
        </p:nvSpPr>
        <p:spPr>
          <a:xfrm>
            <a:off x="3059832" y="4650267"/>
            <a:ext cx="6084168" cy="151216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0215">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3. Зейінді лектордың бейнесіне аудару үшін бөлмеде зейінді белсендіретін түсті фон және кадрда қажетсіз бөлшектердің болмауы маңызды (жазба жүргізілетін аудитория, лектордың киімі және т.б.). ).</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FCA339E-549C-FB73-3328-D09544C8E3FF}"/>
              </a:ext>
            </a:extLst>
          </p:cNvPr>
          <p:cNvSpPr txBox="1"/>
          <p:nvPr/>
        </p:nvSpPr>
        <p:spPr>
          <a:xfrm>
            <a:off x="0" y="260648"/>
            <a:ext cx="7236296" cy="1015663"/>
          </a:xfrm>
          <a:prstGeom prst="rect">
            <a:avLst/>
          </a:prstGeom>
          <a:noFill/>
        </p:spPr>
        <p:txBody>
          <a:bodyPr wrap="square">
            <a:spAutoFit/>
          </a:bodyPr>
          <a:lstStyle/>
          <a:p>
            <a:pPr indent="457200" algn="just"/>
            <a:r>
              <a:rPr lang="kk-KZ" sz="2000" dirty="0">
                <a:effectLst/>
                <a:latin typeface="Times New Roman" panose="02020603050405020304" pitchFamily="18" charset="0"/>
                <a:ea typeface="Calibri" panose="020F0502020204030204" pitchFamily="34" charset="0"/>
              </a:rPr>
              <a:t>Сонымен, университеттердің бейне порталдарын және оларда жарияланған бейнежазбаларды талдау ректорлардың мазмұнға онша қызығушылық танытпайтынын көрсетеді.</a:t>
            </a:r>
            <a:endParaRPr lang="ru-RU" sz="2000" dirty="0"/>
          </a:p>
        </p:txBody>
      </p:sp>
      <p:sp>
        <p:nvSpPr>
          <p:cNvPr id="5" name="Стрелка: вправо 4">
            <a:extLst>
              <a:ext uri="{FF2B5EF4-FFF2-40B4-BE49-F238E27FC236}">
                <a16:creationId xmlns:a16="http://schemas.microsoft.com/office/drawing/2014/main" id="{DAF845E1-7BA8-2C26-5E65-04FFA679952E}"/>
              </a:ext>
            </a:extLst>
          </p:cNvPr>
          <p:cNvSpPr/>
          <p:nvPr/>
        </p:nvSpPr>
        <p:spPr>
          <a:xfrm>
            <a:off x="107504" y="1988840"/>
            <a:ext cx="2880320" cy="4320480"/>
          </a:xfrm>
          <a:prstGeom prst="right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kk-KZ" sz="2000" dirty="0">
                <a:effectLst/>
                <a:latin typeface="Times New Roman" panose="02020603050405020304" pitchFamily="18" charset="0"/>
                <a:ea typeface="Calibri" panose="020F0502020204030204" pitchFamily="34" charset="0"/>
              </a:rPr>
              <a:t>Дегенмен, сапалы оқу бейнесін жасау үшін маңызды басқару қадамдары жасалғаны анық:</a:t>
            </a:r>
            <a:endParaRPr lang="ru-RU" sz="2000" dirty="0"/>
          </a:p>
        </p:txBody>
      </p:sp>
      <p:sp>
        <p:nvSpPr>
          <p:cNvPr id="6" name="Прямоугольник 5">
            <a:extLst>
              <a:ext uri="{FF2B5EF4-FFF2-40B4-BE49-F238E27FC236}">
                <a16:creationId xmlns:a16="http://schemas.microsoft.com/office/drawing/2014/main" id="{7CCFA8BC-BAC2-1997-F59B-FB69590BFF30}"/>
              </a:ext>
            </a:extLst>
          </p:cNvPr>
          <p:cNvSpPr/>
          <p:nvPr/>
        </p:nvSpPr>
        <p:spPr>
          <a:xfrm>
            <a:off x="3347864" y="1844824"/>
            <a:ext cx="5796136" cy="136815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0215" algn="just">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 Бейне түсірумен айналысатын бөлімдер құрылып, тиісті құрал-жабдықтар сатып алынған.</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Прямоугольник 6">
            <a:extLst>
              <a:ext uri="{FF2B5EF4-FFF2-40B4-BE49-F238E27FC236}">
                <a16:creationId xmlns:a16="http://schemas.microsoft.com/office/drawing/2014/main" id="{09DEC9CC-456C-A37B-B437-B2B6AC49855A}"/>
              </a:ext>
            </a:extLst>
          </p:cNvPr>
          <p:cNvSpPr/>
          <p:nvPr/>
        </p:nvSpPr>
        <p:spPr>
          <a:xfrm>
            <a:off x="3337460" y="3399493"/>
            <a:ext cx="5796136" cy="136815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0215" algn="just">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 Университеттің имиджін қалыптастыру үшін көрнекі ақпараттың маңыздылығы түсіндіріледі, бейнематериалдар университет сайтында тұрақты түрде орналастырылады.</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8" name="Прямоугольник 7">
            <a:extLst>
              <a:ext uri="{FF2B5EF4-FFF2-40B4-BE49-F238E27FC236}">
                <a16:creationId xmlns:a16="http://schemas.microsoft.com/office/drawing/2014/main" id="{26419597-7332-5AE1-CBD8-211B325A8F4D}"/>
              </a:ext>
            </a:extLst>
          </p:cNvPr>
          <p:cNvSpPr/>
          <p:nvPr/>
        </p:nvSpPr>
        <p:spPr>
          <a:xfrm>
            <a:off x="3347864" y="4941168"/>
            <a:ext cx="5796136" cy="136815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0215" algn="just">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 Білім беру мақсатындағы бейнежазбалар оқу үдерісінің сапасын арттырудың ресурсы ретінде қарастырылады.</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1203</TotalTime>
  <Words>1332</Words>
  <Application>Microsoft Office PowerPoint</Application>
  <PresentationFormat>Экран (4:3)</PresentationFormat>
  <Paragraphs>60</Paragraphs>
  <Slides>14</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14</vt:i4>
      </vt:variant>
    </vt:vector>
  </HeadingPairs>
  <TitlesOfParts>
    <vt:vector size="21" baseType="lpstr">
      <vt:lpstr>Arial</vt:lpstr>
      <vt:lpstr>Calibri</vt:lpstr>
      <vt:lpstr>Tahoma</vt:lpstr>
      <vt:lpstr>Times New Roman</vt:lpstr>
      <vt:lpstr>Trebuchet MS</vt:lpstr>
      <vt:lpstr>Wingdings 3</vt:lpstr>
      <vt:lpstr>Аспект</vt:lpstr>
      <vt:lpstr>                   Орындаған:  PhD.,қауымд профессор Алтынбеков М.А.:    </vt:lpstr>
      <vt:lpstr>Аңдатпа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Көңіл бөліп тыңдағандарыңызға рахмет!</vt:lpstr>
    </vt:vector>
  </TitlesOfParts>
  <Company>KAM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Орындаған: студент  Сақтаған С Ғылыми жетекші: аға оқытушы Әбжан Ж.Қ.</dc:title>
  <dc:creator>User</dc:creator>
  <cp:lastModifiedBy>Пользователь</cp:lastModifiedBy>
  <cp:revision>52</cp:revision>
  <dcterms:created xsi:type="dcterms:W3CDTF">2011-05-17T02:53:33Z</dcterms:created>
  <dcterms:modified xsi:type="dcterms:W3CDTF">2024-01-09T19:33:13Z</dcterms:modified>
</cp:coreProperties>
</file>