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75"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7"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54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11.01.2024</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11.01.2024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11.01.2024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11.01.2024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11.01.2024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11.01.2024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11.01.2024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11.01.2024</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hyperlink" Target="https://style.rbc.ru/items/59846cc79a794732edaa1f0a"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hyperlink" Target="https://style.rbc.ru/impressions/57163af49a79472acdb35e12"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s://style.rbc.ru/life/5be446719a79476f72af759c"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229600" cy="1800200"/>
          </a:xfrm>
        </p:spPr>
        <p:txBody>
          <a:bodyPr>
            <a:normAutofit/>
          </a:bodyPr>
          <a:lstStyle/>
          <a:p>
            <a:pPr algn="ctr"/>
            <a:r>
              <a:rPr lang="kk-KZ" sz="3100" b="1" dirty="0" smtClean="0">
                <a:solidFill>
                  <a:schemeClr val="accent4">
                    <a:lumMod val="75000"/>
                  </a:schemeClr>
                </a:solidFill>
              </a:rPr>
              <a:t>“</a:t>
            </a:r>
            <a:r>
              <a:rPr lang="en-US" sz="3100" b="1" dirty="0" err="1" smtClean="0">
                <a:solidFill>
                  <a:schemeClr val="accent4">
                    <a:lumMod val="75000"/>
                  </a:schemeClr>
                </a:solidFill>
              </a:rPr>
              <a:t>Esil</a:t>
            </a:r>
            <a:r>
              <a:rPr lang="en-US" sz="3100" b="1" dirty="0" smtClean="0">
                <a:solidFill>
                  <a:schemeClr val="accent4">
                    <a:lumMod val="75000"/>
                  </a:schemeClr>
                </a:solidFill>
              </a:rPr>
              <a:t> University</a:t>
            </a:r>
            <a:r>
              <a:rPr lang="kk-KZ" sz="3100" b="1" dirty="0" smtClean="0">
                <a:solidFill>
                  <a:schemeClr val="accent4">
                    <a:lumMod val="75000"/>
                  </a:schemeClr>
                </a:solidFill>
              </a:rPr>
              <a:t>”мекемесі</a:t>
            </a:r>
            <a:r>
              <a:rPr lang="ru-RU" dirty="0" smtClean="0">
                <a:solidFill>
                  <a:schemeClr val="accent4">
                    <a:lumMod val="75000"/>
                  </a:schemeClr>
                </a:solidFill>
              </a:rPr>
              <a:t/>
            </a:r>
            <a:br>
              <a:rPr lang="ru-RU" dirty="0" smtClean="0">
                <a:solidFill>
                  <a:schemeClr val="accent4">
                    <a:lumMod val="75000"/>
                  </a:schemeClr>
                </a:solidFill>
              </a:rPr>
            </a:br>
            <a:r>
              <a:rPr lang="ru-RU" sz="2400" b="1" dirty="0" err="1" smtClean="0">
                <a:solidFill>
                  <a:schemeClr val="accent4">
                    <a:lumMod val="75000"/>
                  </a:schemeClr>
                </a:solidFill>
              </a:rPr>
              <a:t>Әлеуметтік</a:t>
            </a:r>
            <a:r>
              <a:rPr lang="en-US" sz="2400" b="1" dirty="0" smtClean="0">
                <a:solidFill>
                  <a:schemeClr val="accent4">
                    <a:lumMod val="75000"/>
                  </a:schemeClr>
                </a:solidFill>
              </a:rPr>
              <a:t>-</a:t>
            </a:r>
            <a:r>
              <a:rPr lang="ru-RU" sz="2400" b="1" dirty="0" err="1" smtClean="0">
                <a:solidFill>
                  <a:schemeClr val="accent4">
                    <a:lumMod val="75000"/>
                  </a:schemeClr>
                </a:solidFill>
              </a:rPr>
              <a:t>гуманитарлық пәндер кафедрасы</a:t>
            </a:r>
            <a:r>
              <a:rPr lang="ru-RU" sz="2400" b="1" dirty="0" smtClean="0">
                <a:solidFill>
                  <a:schemeClr val="accent4">
                    <a:lumMod val="75000"/>
                  </a:schemeClr>
                </a:solidFill>
              </a:rPr>
              <a:t/>
            </a:r>
            <a:br>
              <a:rPr lang="ru-RU" sz="2400" b="1" dirty="0" smtClean="0">
                <a:solidFill>
                  <a:schemeClr val="accent4">
                    <a:lumMod val="75000"/>
                  </a:schemeClr>
                </a:solidFill>
              </a:rPr>
            </a:br>
            <a:endParaRPr lang="ru-RU" sz="3200" b="1" dirty="0">
              <a:solidFill>
                <a:schemeClr val="accent6"/>
              </a:solidFill>
            </a:endParaRPr>
          </a:p>
        </p:txBody>
      </p:sp>
      <p:sp>
        <p:nvSpPr>
          <p:cNvPr id="4" name="Содержимое 3"/>
          <p:cNvSpPr>
            <a:spLocks noGrp="1"/>
          </p:cNvSpPr>
          <p:nvPr>
            <p:ph sz="half" idx="1"/>
          </p:nvPr>
        </p:nvSpPr>
        <p:spPr>
          <a:xfrm>
            <a:off x="179512" y="1988840"/>
            <a:ext cx="4104456" cy="4320480"/>
          </a:xfrm>
        </p:spPr>
        <p:txBody>
          <a:bodyPr>
            <a:normAutofit fontScale="92500" lnSpcReduction="10000"/>
          </a:bodyPr>
          <a:lstStyle/>
          <a:p>
            <a:pPr algn="ctr"/>
            <a:r>
              <a:rPr lang="kk-KZ" sz="2400" b="1" dirty="0" smtClean="0">
                <a:solidFill>
                  <a:schemeClr val="accent5">
                    <a:lumMod val="50000"/>
                  </a:schemeClr>
                </a:solidFill>
              </a:rPr>
              <a:t>ҚАЗАҚ  ТІЛІН ӨЗГЕ </a:t>
            </a:r>
            <a:r>
              <a:rPr lang="en-US" sz="2400" b="1" dirty="0" smtClean="0">
                <a:solidFill>
                  <a:schemeClr val="accent5">
                    <a:lumMod val="50000"/>
                  </a:schemeClr>
                </a:solidFill>
              </a:rPr>
              <a:t> </a:t>
            </a:r>
            <a:r>
              <a:rPr lang="kk-KZ" sz="2400" b="1" dirty="0" smtClean="0">
                <a:solidFill>
                  <a:schemeClr val="accent5">
                    <a:lumMod val="50000"/>
                  </a:schemeClr>
                </a:solidFill>
              </a:rPr>
              <a:t>ТІЛДІ</a:t>
            </a:r>
            <a:r>
              <a:rPr lang="en-US" sz="2400" b="1" dirty="0" smtClean="0">
                <a:solidFill>
                  <a:schemeClr val="accent5">
                    <a:lumMod val="50000"/>
                  </a:schemeClr>
                </a:solidFill>
              </a:rPr>
              <a:t> </a:t>
            </a:r>
            <a:r>
              <a:rPr lang="kk-KZ" sz="2400" b="1" dirty="0" smtClean="0">
                <a:solidFill>
                  <a:schemeClr val="accent5">
                    <a:lumMod val="50000"/>
                  </a:schemeClr>
                </a:solidFill>
              </a:rPr>
              <a:t> ТОПТАРҒА ҮЙРЕТУДЕ ҚОЛДАНУҒА</a:t>
            </a:r>
            <a:r>
              <a:rPr lang="en-US" sz="2400" b="1" dirty="0" smtClean="0">
                <a:solidFill>
                  <a:schemeClr val="accent5">
                    <a:lumMod val="50000"/>
                  </a:schemeClr>
                </a:solidFill>
              </a:rPr>
              <a:t> </a:t>
            </a:r>
            <a:r>
              <a:rPr lang="kk-KZ" sz="2400" b="1" dirty="0" smtClean="0">
                <a:solidFill>
                  <a:schemeClr val="accent5">
                    <a:lumMod val="50000"/>
                  </a:schemeClr>
                </a:solidFill>
              </a:rPr>
              <a:t> БОЛАТЫН</a:t>
            </a:r>
            <a:r>
              <a:rPr lang="en-US" sz="2400" b="1" dirty="0" smtClean="0">
                <a:solidFill>
                  <a:schemeClr val="accent5">
                    <a:lumMod val="50000"/>
                  </a:schemeClr>
                </a:solidFill>
              </a:rPr>
              <a:t> </a:t>
            </a:r>
            <a:r>
              <a:rPr lang="kk-KZ" sz="2400" b="1" dirty="0" smtClean="0">
                <a:solidFill>
                  <a:schemeClr val="accent5">
                    <a:lumMod val="50000"/>
                  </a:schemeClr>
                </a:solidFill>
              </a:rPr>
              <a:t> ТИІМДІ </a:t>
            </a:r>
            <a:r>
              <a:rPr lang="kk-KZ" sz="4000" b="1" dirty="0" smtClean="0">
                <a:solidFill>
                  <a:schemeClr val="accent5">
                    <a:lumMod val="50000"/>
                  </a:schemeClr>
                </a:solidFill>
              </a:rPr>
              <a:t>ЛАЙФХАКТАР</a:t>
            </a:r>
          </a:p>
          <a:p>
            <a:pPr algn="ctr"/>
            <a:r>
              <a:rPr lang="ru-RU" sz="2800" b="1" dirty="0" err="1" smtClean="0">
                <a:solidFill>
                  <a:schemeClr val="accent6"/>
                </a:solidFill>
              </a:rPr>
              <a:t>Шеберлік</a:t>
            </a:r>
            <a:r>
              <a:rPr lang="ru-RU" sz="2800" b="1" dirty="0" smtClean="0">
                <a:solidFill>
                  <a:schemeClr val="accent6"/>
                </a:solidFill>
              </a:rPr>
              <a:t> класс</a:t>
            </a:r>
            <a:endParaRPr lang="en-US" b="1" dirty="0" smtClean="0">
              <a:solidFill>
                <a:schemeClr val="accent4">
                  <a:lumMod val="75000"/>
                </a:schemeClr>
              </a:solidFill>
            </a:endParaRPr>
          </a:p>
          <a:p>
            <a:r>
              <a:rPr lang="kk-KZ" sz="1700" b="1" dirty="0" smtClean="0">
                <a:solidFill>
                  <a:schemeClr val="accent4">
                    <a:lumMod val="75000"/>
                  </a:schemeClr>
                </a:solidFill>
              </a:rPr>
              <a:t>Досанова А.Ж. педагогика ғылымдарының кандидаты, доцент</a:t>
            </a:r>
            <a:endParaRPr lang="en-US" sz="1700" b="1" dirty="0" smtClean="0">
              <a:solidFill>
                <a:schemeClr val="accent4">
                  <a:lumMod val="75000"/>
                </a:schemeClr>
              </a:solidFill>
            </a:endParaRPr>
          </a:p>
          <a:p>
            <a:pPr algn="ctr"/>
            <a:r>
              <a:rPr lang="en-US" b="1" dirty="0" smtClean="0">
                <a:solidFill>
                  <a:schemeClr val="accent4">
                    <a:lumMod val="75000"/>
                  </a:schemeClr>
                </a:solidFill>
              </a:rPr>
              <a:t>2024. 9.01.</a:t>
            </a:r>
          </a:p>
          <a:p>
            <a:pPr algn="ctr"/>
            <a:endParaRPr lang="kk-KZ" b="1" dirty="0" smtClean="0">
              <a:solidFill>
                <a:schemeClr val="accent4">
                  <a:lumMod val="75000"/>
                </a:schemeClr>
              </a:solidFill>
            </a:endParaRPr>
          </a:p>
          <a:p>
            <a:pPr algn="r"/>
            <a:r>
              <a:rPr lang="kk-KZ" sz="1000" b="1" dirty="0" smtClean="0">
                <a:solidFill>
                  <a:schemeClr val="accent4">
                    <a:lumMod val="75000"/>
                  </a:schemeClr>
                </a:solidFill>
              </a:rPr>
              <a:t>Материалдарды көшіруге тиым салынады. Авторлық құқық бұзылуы мүмкін. Қолданған жағдағдайда автордың аты</a:t>
            </a:r>
            <a:r>
              <a:rPr lang="en-US" sz="1000" b="1" dirty="0" smtClean="0">
                <a:solidFill>
                  <a:schemeClr val="accent4">
                    <a:lumMod val="75000"/>
                  </a:schemeClr>
                </a:solidFill>
              </a:rPr>
              <a:t>-</a:t>
            </a:r>
            <a:r>
              <a:rPr lang="kk-KZ" sz="1000" b="1" dirty="0" smtClean="0">
                <a:solidFill>
                  <a:schemeClr val="accent4">
                    <a:lumMod val="75000"/>
                  </a:schemeClr>
                </a:solidFill>
              </a:rPr>
              <a:t>жөні көрсетілуі тиіс.</a:t>
            </a:r>
            <a:endParaRPr lang="ru-RU" sz="1000" b="1" dirty="0">
              <a:solidFill>
                <a:schemeClr val="accent4">
                  <a:lumMod val="75000"/>
                </a:schemeClr>
              </a:solidFill>
            </a:endParaRPr>
          </a:p>
        </p:txBody>
      </p:sp>
      <p:pic>
        <p:nvPicPr>
          <p:cNvPr id="6" name="Содержимое 5" descr="lifehack.jpg"/>
          <p:cNvPicPr>
            <a:picLocks noGrp="1" noChangeAspect="1"/>
          </p:cNvPicPr>
          <p:nvPr>
            <p:ph sz="half" idx="2"/>
          </p:nvPr>
        </p:nvPicPr>
        <p:blipFill>
          <a:blip r:embed="rId2" cstate="print"/>
          <a:stretch>
            <a:fillRect/>
          </a:stretch>
        </p:blipFill>
        <p:spPr>
          <a:xfrm>
            <a:off x="4363924" y="2420888"/>
            <a:ext cx="4528556" cy="3096344"/>
          </a:xfr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3600" b="1" i="1" dirty="0" smtClean="0">
                <a:solidFill>
                  <a:schemeClr val="accent4">
                    <a:lumMod val="50000"/>
                  </a:schemeClr>
                </a:solidFill>
                <a:latin typeface="Arial" pitchFamily="34" charset="0"/>
                <a:ea typeface="Times New Roman" pitchFamily="18" charset="0"/>
                <a:cs typeface="Arial" pitchFamily="34" charset="0"/>
              </a:rPr>
              <a:t>Ән тыңдау</a:t>
            </a:r>
            <a:r>
              <a:rPr lang="kk-KZ" sz="3600" b="1" i="1" dirty="0" smtClean="0">
                <a:solidFill>
                  <a:schemeClr val="accent4">
                    <a:lumMod val="50000"/>
                  </a:schemeClr>
                </a:solidFill>
              </a:rPr>
              <a:t> </a:t>
            </a:r>
            <a:r>
              <a:rPr lang="en-US" sz="3600" b="1" i="1" dirty="0" smtClean="0">
                <a:solidFill>
                  <a:schemeClr val="accent4">
                    <a:lumMod val="50000"/>
                  </a:schemeClr>
                </a:solidFill>
              </a:rPr>
              <a:t/>
            </a:r>
            <a:br>
              <a:rPr lang="en-US" sz="3600" b="1" i="1" dirty="0" smtClean="0">
                <a:solidFill>
                  <a:schemeClr val="accent4">
                    <a:lumMod val="50000"/>
                  </a:schemeClr>
                </a:solidFill>
              </a:rPr>
            </a:br>
            <a:r>
              <a:rPr lang="kk-KZ" sz="3600" b="1" i="1" dirty="0" smtClean="0">
                <a:solidFill>
                  <a:srgbClr val="92D050"/>
                </a:solidFill>
              </a:rPr>
              <a:t>Лайфхак </a:t>
            </a:r>
            <a:r>
              <a:rPr lang="en-US" sz="3600" b="1" i="1" dirty="0" smtClean="0">
                <a:solidFill>
                  <a:srgbClr val="92D050"/>
                </a:solidFill>
              </a:rPr>
              <a:t>6</a:t>
            </a:r>
            <a:endParaRPr lang="ru-RU" sz="3600" dirty="0"/>
          </a:p>
        </p:txBody>
      </p:sp>
      <p:sp>
        <p:nvSpPr>
          <p:cNvPr id="5" name="Прямоугольник 4"/>
          <p:cNvSpPr/>
          <p:nvPr/>
        </p:nvSpPr>
        <p:spPr>
          <a:xfrm>
            <a:off x="323528" y="1720840"/>
            <a:ext cx="8280920" cy="4401205"/>
          </a:xfrm>
          <a:prstGeom prst="rect">
            <a:avLst/>
          </a:prstGeom>
        </p:spPr>
        <p:txBody>
          <a:bodyPr wrap="square">
            <a:spAutoFit/>
          </a:bodyPr>
          <a:lstStyle/>
          <a:p>
            <a:pPr lvl="0" algn="just" fontAlgn="base">
              <a:spcBef>
                <a:spcPct val="0"/>
              </a:spcBef>
              <a:spcAft>
                <a:spcPct val="0"/>
              </a:spcAft>
            </a:pPr>
            <a:r>
              <a:rPr lang="kk-KZ" i="1" dirty="0" smtClean="0">
                <a:solidFill>
                  <a:schemeClr val="accent4">
                    <a:lumMod val="50000"/>
                  </a:schemeClr>
                </a:solidFill>
                <a:latin typeface="Arial" pitchFamily="34" charset="0"/>
                <a:ea typeface="Times New Roman" pitchFamily="18" charset="0"/>
                <a:cs typeface="Arial" pitchFamily="34" charset="0"/>
              </a:rPr>
              <a:t> </a:t>
            </a:r>
            <a:r>
              <a:rPr lang="kk-KZ" sz="2800" dirty="0" smtClean="0">
                <a:solidFill>
                  <a:schemeClr val="accent4">
                    <a:lumMod val="50000"/>
                  </a:schemeClr>
                </a:solidFill>
                <a:latin typeface="Arial" pitchFamily="34" charset="0"/>
                <a:ea typeface="Times New Roman" pitchFamily="18" charset="0"/>
                <a:cs typeface="Arial" pitchFamily="34" charset="0"/>
              </a:rPr>
              <a:t>Бұл әдіс балалардың ата-анасынан сөйлеуді үйренгені секілді табиғи механизм әдісіне ұқсас. Бұлай еткенде білім алушылар жас балалар  секілді грамматиканы, сөздіктерді оқу арқылы емес, тек ата-аналарының сөйлеуіне дағдылану арқылы үйренгені секілді музыка арқылы қазақ тілін меңгереді. Ұнататын әнін әдеттегіден ақырын темпке қойып тыңдауға болады. Сонда әрбір сөзді анық түсініп, қажет болса, қайталап тыңдауға болады. </a:t>
            </a:r>
            <a:endParaRPr lang="kk-KZ" sz="2800" dirty="0" smtClean="0">
              <a:solidFill>
                <a:schemeClr val="accent4">
                  <a:lumMod val="50000"/>
                </a:schemeClr>
              </a:solidFill>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428768"/>
          </a:xfrm>
        </p:spPr>
        <p:txBody>
          <a:bodyPr>
            <a:normAutofit fontScale="90000"/>
          </a:bodyPr>
          <a:lstStyle/>
          <a:p>
            <a:pPr algn="ctr"/>
            <a:r>
              <a:rPr lang="kk-KZ" i="1" dirty="0" smtClean="0"/>
              <a:t>Мнемотехника әдісі</a:t>
            </a:r>
            <a:r>
              <a:rPr lang="kk-KZ" sz="5400" b="1" i="1" dirty="0" smtClean="0">
                <a:solidFill>
                  <a:srgbClr val="92D050"/>
                </a:solidFill>
              </a:rPr>
              <a:t> </a:t>
            </a:r>
            <a:r>
              <a:rPr lang="en-US" sz="5400" b="1" i="1" dirty="0" smtClean="0">
                <a:solidFill>
                  <a:srgbClr val="92D050"/>
                </a:solidFill>
              </a:rPr>
              <a:t/>
            </a:r>
            <a:br>
              <a:rPr lang="en-US" sz="5400" b="1" i="1" dirty="0" smtClean="0">
                <a:solidFill>
                  <a:srgbClr val="92D050"/>
                </a:solidFill>
              </a:rPr>
            </a:br>
            <a:r>
              <a:rPr lang="kk-KZ" sz="5400" b="1" i="1" dirty="0" smtClean="0">
                <a:solidFill>
                  <a:srgbClr val="92D050"/>
                </a:solidFill>
              </a:rPr>
              <a:t>Лайфхак </a:t>
            </a:r>
            <a:r>
              <a:rPr lang="en-US" sz="5400" b="1" i="1" dirty="0" smtClean="0">
                <a:solidFill>
                  <a:srgbClr val="92D050"/>
                </a:solidFill>
              </a:rPr>
              <a:t>7</a:t>
            </a:r>
            <a:endParaRPr lang="ru-RU" dirty="0"/>
          </a:p>
        </p:txBody>
      </p:sp>
      <p:sp>
        <p:nvSpPr>
          <p:cNvPr id="3" name="Прямоугольник 2"/>
          <p:cNvSpPr/>
          <p:nvPr/>
        </p:nvSpPr>
        <p:spPr>
          <a:xfrm>
            <a:off x="467544" y="2204864"/>
            <a:ext cx="8208912" cy="3970318"/>
          </a:xfrm>
          <a:prstGeom prst="rect">
            <a:avLst/>
          </a:prstGeom>
        </p:spPr>
        <p:txBody>
          <a:bodyPr wrap="square">
            <a:spAutoFit/>
          </a:bodyPr>
          <a:lstStyle/>
          <a:p>
            <a:pPr algn="just"/>
            <a:r>
              <a:rPr lang="kk-KZ" i="1" dirty="0" smtClean="0">
                <a:solidFill>
                  <a:schemeClr val="accent4">
                    <a:lumMod val="50000"/>
                  </a:schemeClr>
                </a:solidFill>
              </a:rPr>
              <a:t>Мнемотехника әдісі. </a:t>
            </a:r>
            <a:r>
              <a:rPr lang="kk-KZ" dirty="0" smtClean="0">
                <a:solidFill>
                  <a:schemeClr val="accent4">
                    <a:lumMod val="50000"/>
                  </a:schemeClr>
                </a:solidFill>
              </a:rPr>
              <a:t>Мнемотехника – сөздерді есте сақтауға жақсы көмектесетін, есте сақтауды жеңілдететін әдістер жиынтығы [4]. Ол әдіс ассоциация әдісі деп те аталады Оның көмегімен адам жаңа сөздерді өзіне таныс белгілі басқа нәрсемен ойша сәйкестендіріп  байланыстырады да есте жылдам сақтап қалады. Мысалы, тарихи тұлғалар туралы мәтінді талдағанда топтағы балалардың бірінің анасының туған күні академик Қаныш Сәтпаевтың туған күнімен, бірінің туған жері Абайдың туған жерімен сәйкес келгенін айтты. Бұл басқа студенттерге Абайдың туған жерін  білу үшін досының туған жерін білу жеткілікті екенін көрсетеді. Мнемотехниканы пайдалану сөзді жадыңызға әлдеқайда тиімдірек cақтауға көмектеседі. Ондай ұқсастықтарды балалар өздері табуы немесе дайын материалдарды қолдануға болады.</a:t>
            </a:r>
            <a:r>
              <a:rPr lang="en-US" dirty="0" smtClean="0">
                <a:solidFill>
                  <a:schemeClr val="accent4">
                    <a:lumMod val="50000"/>
                  </a:schemeClr>
                </a:solidFill>
              </a:rPr>
              <a:t> </a:t>
            </a:r>
            <a:r>
              <a:rPr lang="kk-KZ" dirty="0" smtClean="0">
                <a:solidFill>
                  <a:schemeClr val="accent4">
                    <a:lumMod val="50000"/>
                  </a:schemeClr>
                </a:solidFill>
              </a:rPr>
              <a:t>Күрделі сөздер мен сөз тіркестерін осылайша үш есе көп үйренуге болады. Етістіктер мен зат есімдерді тіркестермен бірге жаттаған дұрыс.</a:t>
            </a:r>
            <a:endParaRPr lang="ru-RU" dirty="0">
              <a:solidFill>
                <a:schemeClr val="accent4">
                  <a:lumMod val="50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356760"/>
          </a:xfrm>
        </p:spPr>
        <p:txBody>
          <a:bodyPr>
            <a:normAutofit/>
          </a:bodyPr>
          <a:lstStyle/>
          <a:p>
            <a:pPr algn="ctr"/>
            <a:r>
              <a:rPr lang="kk-KZ" sz="3600" b="1" i="1" dirty="0" smtClean="0">
                <a:solidFill>
                  <a:schemeClr val="accent4">
                    <a:lumMod val="50000"/>
                  </a:schemeClr>
                </a:solidFill>
                <a:latin typeface="Arial" pitchFamily="34" charset="0"/>
                <a:ea typeface="Times New Roman" pitchFamily="18" charset="0"/>
                <a:cs typeface="Arial" pitchFamily="34" charset="0"/>
              </a:rPr>
              <a:t>Гаджеттермен жұмыс</a:t>
            </a:r>
            <a:r>
              <a:rPr lang="en-US" sz="3600" i="1" dirty="0" smtClean="0">
                <a:solidFill>
                  <a:schemeClr val="accent4">
                    <a:lumMod val="50000"/>
                  </a:schemeClr>
                </a:solidFill>
                <a:latin typeface="Arial" pitchFamily="34" charset="0"/>
                <a:ea typeface="Times New Roman" pitchFamily="18" charset="0"/>
                <a:cs typeface="Arial" pitchFamily="34" charset="0"/>
              </a:rPr>
              <a:t/>
            </a:r>
            <a:br>
              <a:rPr lang="en-US" sz="3600" i="1" dirty="0" smtClean="0">
                <a:solidFill>
                  <a:schemeClr val="accent4">
                    <a:lumMod val="50000"/>
                  </a:schemeClr>
                </a:solidFill>
                <a:latin typeface="Arial" pitchFamily="34" charset="0"/>
                <a:ea typeface="Times New Roman" pitchFamily="18" charset="0"/>
                <a:cs typeface="Arial" pitchFamily="34" charset="0"/>
              </a:rPr>
            </a:br>
            <a:r>
              <a:rPr lang="kk-KZ" sz="3600" b="1" i="1" dirty="0" smtClean="0">
                <a:solidFill>
                  <a:srgbClr val="92D050"/>
                </a:solidFill>
              </a:rPr>
              <a:t> Лайфхак </a:t>
            </a:r>
            <a:r>
              <a:rPr lang="en-US" sz="3600" b="1" i="1" dirty="0" smtClean="0">
                <a:solidFill>
                  <a:srgbClr val="92D050"/>
                </a:solidFill>
              </a:rPr>
              <a:t>8</a:t>
            </a:r>
            <a:endParaRPr lang="ru-RU" sz="3600" dirty="0">
              <a:solidFill>
                <a:schemeClr val="accent4">
                  <a:lumMod val="50000"/>
                </a:schemeClr>
              </a:solidFill>
            </a:endParaRPr>
          </a:p>
        </p:txBody>
      </p:sp>
      <p:sp>
        <p:nvSpPr>
          <p:cNvPr id="24578" name="Rectangle 2"/>
          <p:cNvSpPr>
            <a:spLocks noChangeArrowheads="1"/>
          </p:cNvSpPr>
          <p:nvPr/>
        </p:nvSpPr>
        <p:spPr bwMode="auto">
          <a:xfrm>
            <a:off x="539552" y="2282096"/>
            <a:ext cx="8136904" cy="397031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dirty="0" smtClean="0">
                <a:ln>
                  <a:noFill/>
                </a:ln>
                <a:solidFill>
                  <a:schemeClr val="accent4">
                    <a:lumMod val="50000"/>
                  </a:schemeClr>
                </a:solidFill>
                <a:effectLst/>
                <a:latin typeface="Arial" pitchFamily="34" charset="0"/>
                <a:ea typeface="Times New Roman" pitchFamily="18" charset="0"/>
                <a:cs typeface="Arial" pitchFamily="34" charset="0"/>
              </a:rPr>
              <a:t>Бұл </a:t>
            </a:r>
            <a:r>
              <a:rPr kumimoji="0" lang="kk-KZ" sz="2800" b="0" i="0" u="none" strike="noStrike" cap="none" normalizeH="0" baseline="0" dirty="0" smtClean="0">
                <a:ln>
                  <a:noFill/>
                </a:ln>
                <a:solidFill>
                  <a:schemeClr val="accent4">
                    <a:lumMod val="50000"/>
                  </a:schemeClr>
                </a:solidFill>
                <a:effectLst/>
                <a:latin typeface="Arial" pitchFamily="34" charset="0"/>
                <a:ea typeface="Times New Roman" pitchFamily="18" charset="0"/>
                <a:cs typeface="Arial" pitchFamily="34" charset="0"/>
                <a:hlinkClick r:id="rId2"/>
              </a:rPr>
              <a:t>сөйлемдерді бір уақытта аударуға </a:t>
            </a:r>
            <a:r>
              <a:rPr kumimoji="0" lang="kk-KZ" sz="2800" b="0" i="0" u="none" strike="noStrike" cap="none" normalizeH="0" baseline="0" dirty="0" smtClean="0">
                <a:ln>
                  <a:noFill/>
                </a:ln>
                <a:solidFill>
                  <a:schemeClr val="accent4">
                    <a:lumMod val="50000"/>
                  </a:schemeClr>
                </a:solidFill>
                <a:effectLst/>
                <a:latin typeface="Arial" pitchFamily="34" charset="0"/>
                <a:ea typeface="Times New Roman" pitchFamily="18" charset="0"/>
                <a:cs typeface="Arial" pitchFamily="34" charset="0"/>
              </a:rPr>
              <a:t>мүмкіндік береді, ол үшін браузердің жиі қолданатын басқа қолданбалардың параметрлерінде тілді ауыстырып, тапсырмалары бар бағдарламаларды қосқан дұрыс.  Бұлай еткенде күнделікті қарым-қатынас жасау, электрондық поштаны тексеру және жаңалықтарды оқу жылдамдығы төмендегенмен тіл үйренуде нәтижесін береді. </a:t>
            </a:r>
            <a:endParaRPr kumimoji="0" lang="kk-KZ" sz="2800" b="0" i="0" u="none" strike="noStrike" cap="none" normalizeH="0" baseline="0" dirty="0" smtClean="0">
              <a:ln>
                <a:noFill/>
              </a:ln>
              <a:solidFill>
                <a:schemeClr val="accent4">
                  <a:lumMod val="50000"/>
                </a:schemeClr>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356760"/>
          </a:xfrm>
        </p:spPr>
        <p:txBody>
          <a:bodyPr>
            <a:normAutofit/>
          </a:bodyPr>
          <a:lstStyle/>
          <a:p>
            <a:pPr algn="ctr"/>
            <a:r>
              <a:rPr lang="kk-KZ" sz="3600" b="1" i="1" dirty="0" smtClean="0">
                <a:solidFill>
                  <a:schemeClr val="accent4">
                    <a:lumMod val="50000"/>
                  </a:schemeClr>
                </a:solidFill>
                <a:latin typeface="Arial" pitchFamily="34" charset="0"/>
                <a:ea typeface="Times New Roman" pitchFamily="18" charset="0"/>
                <a:cs typeface="Arial" pitchFamily="34" charset="0"/>
              </a:rPr>
              <a:t>Адамдармен қарым-қатынас</a:t>
            </a:r>
            <a:r>
              <a:rPr lang="kk-KZ" sz="3600" i="1" dirty="0" smtClean="0">
                <a:solidFill>
                  <a:schemeClr val="tx1"/>
                </a:solidFill>
                <a:latin typeface="Arial" pitchFamily="34" charset="0"/>
                <a:ea typeface="Times New Roman" pitchFamily="18" charset="0"/>
                <a:cs typeface="Arial" pitchFamily="34" charset="0"/>
              </a:rPr>
              <a:t> </a:t>
            </a:r>
            <a:r>
              <a:rPr lang="en-US" sz="3600" i="1" dirty="0" smtClean="0">
                <a:solidFill>
                  <a:schemeClr val="tx1"/>
                </a:solidFill>
                <a:latin typeface="Arial" pitchFamily="34" charset="0"/>
                <a:ea typeface="Times New Roman" pitchFamily="18" charset="0"/>
                <a:cs typeface="Arial" pitchFamily="34" charset="0"/>
              </a:rPr>
              <a:t/>
            </a:r>
            <a:br>
              <a:rPr lang="en-US" sz="3600" i="1" dirty="0" smtClean="0">
                <a:solidFill>
                  <a:schemeClr val="tx1"/>
                </a:solidFill>
                <a:latin typeface="Arial" pitchFamily="34" charset="0"/>
                <a:ea typeface="Times New Roman" pitchFamily="18" charset="0"/>
                <a:cs typeface="Arial" pitchFamily="34" charset="0"/>
              </a:rPr>
            </a:br>
            <a:r>
              <a:rPr lang="kk-KZ" sz="3600" b="1" i="1" dirty="0" smtClean="0">
                <a:solidFill>
                  <a:srgbClr val="92D050"/>
                </a:solidFill>
              </a:rPr>
              <a:t>Лайфхак </a:t>
            </a:r>
            <a:r>
              <a:rPr lang="en-US" sz="3600" b="1" i="1" dirty="0" smtClean="0">
                <a:solidFill>
                  <a:srgbClr val="92D050"/>
                </a:solidFill>
              </a:rPr>
              <a:t>9</a:t>
            </a:r>
            <a:endParaRPr lang="ru-RU" sz="3600" dirty="0"/>
          </a:p>
        </p:txBody>
      </p:sp>
      <p:sp>
        <p:nvSpPr>
          <p:cNvPr id="26625" name="Rectangle 1"/>
          <p:cNvSpPr>
            <a:spLocks noChangeArrowheads="1"/>
          </p:cNvSpPr>
          <p:nvPr/>
        </p:nvSpPr>
        <p:spPr bwMode="auto">
          <a:xfrm>
            <a:off x="611560" y="2364482"/>
            <a:ext cx="7992888" cy="378565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accent4">
                    <a:lumMod val="50000"/>
                  </a:schemeClr>
                </a:solidFill>
                <a:effectLst/>
                <a:latin typeface="Arial" pitchFamily="34" charset="0"/>
                <a:ea typeface="Times New Roman" pitchFamily="18" charset="0"/>
                <a:cs typeface="Arial" pitchFamily="34" charset="0"/>
              </a:rPr>
              <a:t>Тіл үйренуші қиындау болса да, таза қазақ тілінде сөйлейтін қатарларымен қарым</a:t>
            </a:r>
            <a:r>
              <a:rPr kumimoji="0" lang="kk-KZ" sz="2400" b="0" i="1" u="none" strike="noStrike" cap="none" normalizeH="0" baseline="0" dirty="0" smtClean="0">
                <a:ln>
                  <a:noFill/>
                </a:ln>
                <a:solidFill>
                  <a:schemeClr val="accent4">
                    <a:lumMod val="50000"/>
                  </a:schemeClr>
                </a:solidFill>
                <a:effectLst/>
                <a:latin typeface="Arial" pitchFamily="34" charset="0"/>
                <a:ea typeface="Times New Roman" pitchFamily="18" charset="0"/>
                <a:cs typeface="Arial" pitchFamily="34" charset="0"/>
              </a:rPr>
              <a:t>-</a:t>
            </a:r>
            <a:r>
              <a:rPr kumimoji="0" lang="kk-KZ" sz="2400" b="0" i="0" u="none" strike="noStrike" cap="none" normalizeH="0" baseline="0" dirty="0" smtClean="0">
                <a:ln>
                  <a:noFill/>
                </a:ln>
                <a:solidFill>
                  <a:schemeClr val="accent4">
                    <a:lumMod val="50000"/>
                  </a:schemeClr>
                </a:solidFill>
                <a:effectLst/>
                <a:latin typeface="Arial" pitchFamily="34" charset="0"/>
                <a:ea typeface="Times New Roman" pitchFamily="18" charset="0"/>
                <a:cs typeface="Arial" pitchFamily="34" charset="0"/>
              </a:rPr>
              <a:t>қатынас жасаған дұрыс. Әлеуметтік желідегі достарымен де қазақ тілінде  сөйлесуге болады. Олардан өзімен қазақша сөйлесуін талап етуге болады. Бұл бастапқыда қиын болуы мүмкін, қателесіп, сөздерді ұмытып, өзін жайсыз сезінуі мүмкін. Бірақ тәжірибе көрсеткендей, бұл тілді үйренудегі ең маңызды нәрсе. Қазақ тілі оларға кітап оқып, құжат толтыру үшін емес, ең алдымен, </a:t>
            </a:r>
            <a:r>
              <a:rPr kumimoji="0" lang="kk-KZ" sz="2400" b="0" i="0" u="none" strike="noStrike" cap="none" normalizeH="0" baseline="0" dirty="0" smtClean="0">
                <a:ln>
                  <a:noFill/>
                </a:ln>
                <a:solidFill>
                  <a:schemeClr val="accent4">
                    <a:lumMod val="50000"/>
                  </a:schemeClr>
                </a:solidFill>
                <a:effectLst/>
                <a:latin typeface="Arial" pitchFamily="34" charset="0"/>
                <a:ea typeface="Times New Roman" pitchFamily="18" charset="0"/>
                <a:cs typeface="Arial" pitchFamily="34" charset="0"/>
                <a:hlinkClick r:id="rId2"/>
              </a:rPr>
              <a:t> қарым</a:t>
            </a:r>
            <a:r>
              <a:rPr kumimoji="0" lang="kk-KZ" sz="2400" b="0" i="1" u="none" strike="noStrike" cap="none" normalizeH="0" baseline="0" dirty="0" smtClean="0">
                <a:ln>
                  <a:noFill/>
                </a:ln>
                <a:solidFill>
                  <a:schemeClr val="accent4">
                    <a:lumMod val="50000"/>
                  </a:schemeClr>
                </a:solidFill>
                <a:effectLst/>
                <a:latin typeface="Arial" pitchFamily="34" charset="0"/>
                <a:ea typeface="Times New Roman" pitchFamily="18" charset="0"/>
                <a:cs typeface="Arial" pitchFamily="34" charset="0"/>
                <a:hlinkClick r:id="rId2"/>
              </a:rPr>
              <a:t>-</a:t>
            </a:r>
            <a:r>
              <a:rPr kumimoji="0" lang="kk-KZ" sz="2400" b="0" i="0" u="none" strike="noStrike" cap="none" normalizeH="0" baseline="0" dirty="0" smtClean="0">
                <a:ln>
                  <a:noFill/>
                </a:ln>
                <a:solidFill>
                  <a:schemeClr val="accent4">
                    <a:lumMod val="50000"/>
                  </a:schemeClr>
                </a:solidFill>
                <a:effectLst/>
                <a:latin typeface="Arial" pitchFamily="34" charset="0"/>
                <a:ea typeface="Times New Roman" pitchFamily="18" charset="0"/>
                <a:cs typeface="Arial" pitchFamily="34" charset="0"/>
                <a:hlinkClick r:id="rId2"/>
              </a:rPr>
              <a:t>қатынас  </a:t>
            </a:r>
            <a:r>
              <a:rPr kumimoji="0" lang="kk-KZ" sz="2400" b="0" i="0" u="none" strike="noStrike" cap="none" normalizeH="0" baseline="0" dirty="0" smtClean="0">
                <a:ln>
                  <a:noFill/>
                </a:ln>
                <a:solidFill>
                  <a:schemeClr val="accent4">
                    <a:lumMod val="50000"/>
                  </a:schemeClr>
                </a:solidFill>
                <a:effectLst/>
                <a:latin typeface="Arial" pitchFamily="34" charset="0"/>
                <a:ea typeface="Times New Roman" pitchFamily="18" charset="0"/>
                <a:cs typeface="Arial" pitchFamily="34" charset="0"/>
              </a:rPr>
              <a:t>үшін қажет.</a:t>
            </a:r>
            <a:endParaRPr kumimoji="0" lang="kk-KZ" sz="2400" b="0" i="0" u="none" strike="noStrike" cap="none" normalizeH="0" baseline="0" dirty="0" smtClean="0">
              <a:ln>
                <a:noFill/>
              </a:ln>
              <a:solidFill>
                <a:schemeClr val="accent4">
                  <a:lumMod val="50000"/>
                </a:schemeClr>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852704"/>
          </a:xfrm>
        </p:spPr>
        <p:txBody>
          <a:bodyPr>
            <a:normAutofit/>
          </a:bodyPr>
          <a:lstStyle/>
          <a:p>
            <a:pPr algn="ctr"/>
            <a:r>
              <a:rPr lang="kk-KZ" sz="4400" b="1" dirty="0" smtClean="0">
                <a:solidFill>
                  <a:schemeClr val="accent4">
                    <a:lumMod val="50000"/>
                  </a:schemeClr>
                </a:solidFill>
              </a:rPr>
              <a:t>Нәтижелер</a:t>
            </a:r>
            <a:endParaRPr lang="ru-RU" sz="4400" b="1" dirty="0">
              <a:solidFill>
                <a:schemeClr val="accent4">
                  <a:lumMod val="50000"/>
                </a:schemeClr>
              </a:solidFill>
            </a:endParaRPr>
          </a:p>
        </p:txBody>
      </p:sp>
      <p:sp>
        <p:nvSpPr>
          <p:cNvPr id="27649" name="Rectangle 1"/>
          <p:cNvSpPr>
            <a:spLocks noChangeArrowheads="1"/>
          </p:cNvSpPr>
          <p:nvPr/>
        </p:nvSpPr>
        <p:spPr bwMode="auto">
          <a:xfrm flipH="1">
            <a:off x="611560" y="2123271"/>
            <a:ext cx="7992888"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accent4">
                    <a:lumMod val="50000"/>
                  </a:schemeClr>
                </a:solidFill>
                <a:effectLst/>
                <a:latin typeface="Arial" pitchFamily="34" charset="0"/>
                <a:ea typeface="Times New Roman" pitchFamily="18" charset="0"/>
                <a:cs typeface="Arial" pitchFamily="34" charset="0"/>
              </a:rPr>
              <a:t>Сонымен, жоғарыда атап өткен лайфхактардың тіл үйренуді оңтайландыруға арналған қазіргі таңдағы сән десек болады. Өз тілінен басқа қазақ тілінде сөйлескен кезде, студенттердің сабаққа деген қызығушылығы артып, бойын мақтаныш сезімі билеп, өзін бақытты сезінетінін көруге болады. Дәл осындай жастар бүгінгі таңда біздің Есіл университетінде де аз емес. Әлеуметтік желілерде қазақша ән айтып, домбырада күй ойнап, қазақ тілінде еркін сөйлеп тұрған осындай өзге тілді жастарды да жиі көреміз. </a:t>
            </a:r>
            <a:endParaRPr kumimoji="0" lang="kk-KZ" sz="2400" b="0" i="0" u="none" strike="noStrike" cap="none" normalizeH="0" baseline="0" dirty="0" smtClean="0">
              <a:ln>
                <a:noFill/>
              </a:ln>
              <a:solidFill>
                <a:schemeClr val="accent4">
                  <a:lumMod val="50000"/>
                </a:schemeClr>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924712"/>
          </a:xfrm>
        </p:spPr>
        <p:txBody>
          <a:bodyPr/>
          <a:lstStyle/>
          <a:p>
            <a:pPr algn="ctr"/>
            <a:r>
              <a:rPr lang="kk-KZ" b="1" dirty="0" smtClean="0">
                <a:solidFill>
                  <a:schemeClr val="accent4">
                    <a:lumMod val="50000"/>
                  </a:schemeClr>
                </a:solidFill>
              </a:rPr>
              <a:t>Қорытынды</a:t>
            </a:r>
            <a:endParaRPr lang="ru-RU" b="1" dirty="0">
              <a:solidFill>
                <a:schemeClr val="accent4">
                  <a:lumMod val="50000"/>
                </a:schemeClr>
              </a:solidFill>
            </a:endParaRPr>
          </a:p>
        </p:txBody>
      </p:sp>
      <p:sp>
        <p:nvSpPr>
          <p:cNvPr id="30721" name="Rectangle 1"/>
          <p:cNvSpPr>
            <a:spLocks noChangeArrowheads="1"/>
          </p:cNvSpPr>
          <p:nvPr/>
        </p:nvSpPr>
        <p:spPr bwMode="auto">
          <a:xfrm flipH="1">
            <a:off x="251520" y="1608111"/>
            <a:ext cx="8424936" cy="483209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200" b="0" i="0" u="none" strike="noStrike" cap="none" normalizeH="0" baseline="0" dirty="0" smtClean="0">
                <a:ln>
                  <a:noFill/>
                </a:ln>
                <a:solidFill>
                  <a:schemeClr val="accent4">
                    <a:lumMod val="50000"/>
                  </a:schemeClr>
                </a:solidFill>
                <a:effectLst/>
                <a:latin typeface="Arial" pitchFamily="34" charset="0"/>
                <a:ea typeface="Times New Roman" pitchFamily="18" charset="0"/>
                <a:cs typeface="Arial" pitchFamily="34" charset="0"/>
              </a:rPr>
              <a:t>Қорытындылай келе, «лайфхактарды» заманауи интеллектуалды жүйелер, интеллектуалдық әрекеттің бір түрі ретінде талдауға болады. Лайфхактар ​​мәтін түрінде де, инфографика түрінде де ұсынылуы мүмкін. Ал мазмұны жағына келетін болсақ, қазіргі интеллектуалды жүйелерде мүмкін болатын шешімдер теориясының ережелері мен өнертапқыштық тапсырмаларды пайдалана отырып сипатталуы керек деп ойлаймыз.</a:t>
            </a:r>
            <a:endParaRPr kumimoji="0" lang="ru-RU" sz="2200" b="0" i="0" u="none" strike="noStrike" cap="none" normalizeH="0" baseline="0" dirty="0" smtClean="0">
              <a:ln>
                <a:noFill/>
              </a:ln>
              <a:solidFill>
                <a:schemeClr val="accent4">
                  <a:lumMod val="50000"/>
                </a:schemeClr>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200" b="0" i="0" u="none" strike="noStrike" cap="none" normalizeH="0" baseline="0" dirty="0" smtClean="0">
                <a:ln>
                  <a:noFill/>
                </a:ln>
                <a:solidFill>
                  <a:schemeClr val="accent4">
                    <a:lumMod val="50000"/>
                  </a:schemeClr>
                </a:solidFill>
                <a:effectLst/>
                <a:latin typeface="Arial" pitchFamily="34" charset="0"/>
                <a:ea typeface="Times New Roman" pitchFamily="18" charset="0"/>
                <a:cs typeface="Arial" pitchFamily="34" charset="0"/>
              </a:rPr>
              <a:t>Жалпы лайфхактарды талдау түрлі тапқырлық техникаларының пайда болуына септігін тигізері анық.  Өзге тілді білім алушыларға тілді үйрену, әсіресе қазақ тілін үйрену көп еңбек пен күш-жігерді қажет етеді, дегенмен оны жүзеге асыруды жеделдетудің және оны әлі де жетілдіре түсудің жолдары бар екендігіне көзіміз толығымен жетті.</a:t>
            </a:r>
            <a:endParaRPr kumimoji="0" lang="kk-KZ" sz="2200" b="0" i="0" u="none" strike="noStrike" cap="none" normalizeH="0" baseline="0" dirty="0" smtClean="0">
              <a:ln>
                <a:noFill/>
              </a:ln>
              <a:solidFill>
                <a:schemeClr val="accent4">
                  <a:lumMod val="50000"/>
                </a:schemeClr>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572784"/>
          </a:xfrm>
        </p:spPr>
        <p:txBody>
          <a:bodyPr>
            <a:normAutofit/>
          </a:bodyPr>
          <a:lstStyle/>
          <a:p>
            <a:pPr algn="ctr"/>
            <a:r>
              <a:rPr lang="kk-KZ" dirty="0" smtClean="0">
                <a:solidFill>
                  <a:schemeClr val="accent4">
                    <a:lumMod val="50000"/>
                  </a:schemeClr>
                </a:solidFill>
              </a:rPr>
              <a:t>Қатысқандарыңызға алғысымды білдіремін!</a:t>
            </a:r>
            <a:endParaRPr lang="ru-RU" dirty="0">
              <a:solidFill>
                <a:schemeClr val="accent4">
                  <a:lumMod val="50000"/>
                </a:schemeClr>
              </a:solidFill>
            </a:endParaRPr>
          </a:p>
        </p:txBody>
      </p:sp>
      <p:pic>
        <p:nvPicPr>
          <p:cNvPr id="3" name="Рисунок 2" descr="lifehack.jpg"/>
          <p:cNvPicPr>
            <a:picLocks noChangeAspect="1"/>
          </p:cNvPicPr>
          <p:nvPr/>
        </p:nvPicPr>
        <p:blipFill>
          <a:blip r:embed="rId2" cstate="print"/>
          <a:stretch>
            <a:fillRect/>
          </a:stretch>
        </p:blipFill>
        <p:spPr>
          <a:xfrm>
            <a:off x="2123728" y="2780928"/>
            <a:ext cx="4762500" cy="32385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924712"/>
          </a:xfrm>
        </p:spPr>
        <p:txBody>
          <a:bodyPr/>
          <a:lstStyle/>
          <a:p>
            <a:pPr algn="ctr"/>
            <a:r>
              <a:rPr lang="kk-KZ" b="1" dirty="0" smtClean="0">
                <a:solidFill>
                  <a:srgbClr val="92D050"/>
                </a:solidFill>
              </a:rPr>
              <a:t>Hack немесе hacking</a:t>
            </a:r>
            <a:endParaRPr lang="ru-RU" b="1" dirty="0">
              <a:solidFill>
                <a:srgbClr val="92D050"/>
              </a:solidFill>
            </a:endParaRPr>
          </a:p>
        </p:txBody>
      </p:sp>
      <p:sp>
        <p:nvSpPr>
          <p:cNvPr id="3" name="Содержимое 2"/>
          <p:cNvSpPr>
            <a:spLocks noGrp="1"/>
          </p:cNvSpPr>
          <p:nvPr>
            <p:ph sz="half" idx="1"/>
          </p:nvPr>
        </p:nvSpPr>
        <p:spPr>
          <a:xfrm>
            <a:off x="3779912" y="1916832"/>
            <a:ext cx="4896544" cy="4434840"/>
          </a:xfrm>
        </p:spPr>
        <p:txBody>
          <a:bodyPr>
            <a:normAutofit fontScale="92500" lnSpcReduction="10000"/>
          </a:bodyPr>
          <a:lstStyle/>
          <a:p>
            <a:r>
              <a:rPr lang="kk-KZ" dirty="0" smtClean="0">
                <a:solidFill>
                  <a:schemeClr val="accent5">
                    <a:lumMod val="50000"/>
                  </a:schemeClr>
                </a:solidFill>
              </a:rPr>
              <a:t>Бастапқыда компьютерлік бағдарламашылар арасында Hack немесе hacking сөзі кез келген компьютерлік тапсырманы немесе мәселені тез әрі тиімді шешуді оңтайландыруды білдірді [2]. Кейіннен өмір сөзі қосылып, олардың күнделікті өмірін жеңілдететін лайфхак болып өзгерді.</a:t>
            </a:r>
            <a:r>
              <a:rPr lang="ru-RU" dirty="0" smtClean="0">
                <a:solidFill>
                  <a:schemeClr val="accent5">
                    <a:lumMod val="50000"/>
                  </a:schemeClr>
                </a:solidFill>
              </a:rPr>
              <a:t> </a:t>
            </a:r>
          </a:p>
          <a:p>
            <a:r>
              <a:rPr lang="ru-RU" sz="3800" b="1" dirty="0" err="1" smtClean="0">
                <a:solidFill>
                  <a:schemeClr val="accent6">
                    <a:lumMod val="50000"/>
                  </a:schemeClr>
                </a:solidFill>
              </a:rPr>
              <a:t>Дэнни</a:t>
            </a:r>
            <a:r>
              <a:rPr lang="ru-RU" sz="3800" b="1" dirty="0" smtClean="0">
                <a:solidFill>
                  <a:schemeClr val="accent6">
                    <a:lumMod val="50000"/>
                  </a:schemeClr>
                </a:solidFill>
              </a:rPr>
              <a:t> </a:t>
            </a:r>
            <a:r>
              <a:rPr lang="ru-RU" sz="3800" b="1" dirty="0" err="1" smtClean="0">
                <a:solidFill>
                  <a:schemeClr val="accent6">
                    <a:lumMod val="50000"/>
                  </a:schemeClr>
                </a:solidFill>
              </a:rPr>
              <a:t>О’Брайен</a:t>
            </a:r>
            <a:endParaRPr lang="ru-RU" sz="3800" b="1" dirty="0" smtClean="0">
              <a:solidFill>
                <a:schemeClr val="accent6">
                  <a:lumMod val="50000"/>
                </a:schemeClr>
              </a:solidFill>
            </a:endParaRPr>
          </a:p>
          <a:p>
            <a:endParaRPr lang="ru-RU" dirty="0"/>
          </a:p>
        </p:txBody>
      </p:sp>
      <p:pic>
        <p:nvPicPr>
          <p:cNvPr id="5" name="Содержимое 4" descr="Danny_O'Brien_(2005_O'Reilly_Emerging_Technology_conference).jpg"/>
          <p:cNvPicPr>
            <a:picLocks noGrp="1" noChangeAspect="1"/>
          </p:cNvPicPr>
          <p:nvPr>
            <p:ph sz="half" idx="2"/>
          </p:nvPr>
        </p:nvPicPr>
        <p:blipFill>
          <a:blip r:embed="rId2" cstate="print">
            <a:lum bright="20000"/>
          </a:blip>
          <a:stretch>
            <a:fillRect/>
          </a:stretch>
        </p:blipFill>
        <p:spPr>
          <a:xfrm>
            <a:off x="323528" y="1844824"/>
            <a:ext cx="3175016" cy="4430911"/>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305800" cy="792088"/>
          </a:xfrm>
        </p:spPr>
        <p:txBody>
          <a:bodyPr>
            <a:normAutofit fontScale="90000"/>
          </a:bodyPr>
          <a:lstStyle/>
          <a:p>
            <a:pPr algn="ctr"/>
            <a:r>
              <a:rPr lang="kk-KZ" sz="5400" dirty="0" smtClean="0">
                <a:solidFill>
                  <a:schemeClr val="accent4">
                    <a:lumMod val="50000"/>
                  </a:schemeClr>
                </a:solidFill>
                <a:latin typeface="Times New Roman" pitchFamily="18" charset="0"/>
                <a:cs typeface="Times New Roman" pitchFamily="18" charset="0"/>
              </a:rPr>
              <a:t>Ағылшынша-орысша сөздік</a:t>
            </a:r>
            <a:endParaRPr lang="ru-RU" dirty="0">
              <a:solidFill>
                <a:schemeClr val="accent4">
                  <a:lumMod val="50000"/>
                </a:schemeClr>
              </a:solidFill>
            </a:endParaRPr>
          </a:p>
        </p:txBody>
      </p:sp>
      <p:sp>
        <p:nvSpPr>
          <p:cNvPr id="1025" name="Rectangle 1"/>
          <p:cNvSpPr>
            <a:spLocks noChangeArrowheads="1"/>
          </p:cNvSpPr>
          <p:nvPr/>
        </p:nvSpPr>
        <p:spPr bwMode="auto">
          <a:xfrm>
            <a:off x="323528" y="2147671"/>
            <a:ext cx="576064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3200" b="0" i="0" u="none" strike="noStrike" cap="none" normalizeH="0" baseline="0" dirty="0" smtClean="0">
                <a:ln>
                  <a:noFill/>
                </a:ln>
                <a:solidFill>
                  <a:schemeClr val="accent4">
                    <a:lumMod val="50000"/>
                  </a:schemeClr>
                </a:solidFill>
                <a:effectLst/>
                <a:latin typeface="Times New Roman" pitchFamily="18" charset="0"/>
                <a:cs typeface="Times New Roman" pitchFamily="18" charset="0"/>
              </a:rPr>
              <a:t>Ағылшынша-орысша сөздікке сәйкес «күнделікті айла, пайдалы кеңес, күнделікті мәселелерді шешуге көмектесу, уақытты үнемдеу» деген мағыналарды береді [1].</a:t>
            </a:r>
            <a:endParaRPr kumimoji="0" lang="kk-KZ" sz="3200" b="0" i="0" u="none" strike="noStrike" cap="none" normalizeH="0" baseline="0" dirty="0" smtClean="0">
              <a:ln>
                <a:noFill/>
              </a:ln>
              <a:solidFill>
                <a:schemeClr val="accent4">
                  <a:lumMod val="50000"/>
                </a:schemeClr>
              </a:solidFill>
              <a:effectLst/>
              <a:latin typeface="Arial" pitchFamily="34" charset="0"/>
              <a:cs typeface="Arial" pitchFamily="34" charset="0"/>
            </a:endParaRPr>
          </a:p>
        </p:txBody>
      </p:sp>
      <p:pic>
        <p:nvPicPr>
          <p:cNvPr id="4" name="Рисунок 3" descr="9789965360169-es.jpg"/>
          <p:cNvPicPr>
            <a:picLocks noChangeAspect="1"/>
          </p:cNvPicPr>
          <p:nvPr/>
        </p:nvPicPr>
        <p:blipFill>
          <a:blip r:embed="rId2" cstate="print"/>
          <a:stretch>
            <a:fillRect/>
          </a:stretch>
        </p:blipFill>
        <p:spPr>
          <a:xfrm>
            <a:off x="6300192" y="1844824"/>
            <a:ext cx="2651760" cy="38100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92696"/>
            <a:ext cx="8305800" cy="1656184"/>
          </a:xfrm>
        </p:spPr>
        <p:txBody>
          <a:bodyPr>
            <a:normAutofit fontScale="90000"/>
          </a:bodyPr>
          <a:lstStyle/>
          <a:p>
            <a:pPr algn="ctr"/>
            <a:r>
              <a:rPr lang="kk-KZ" sz="3600" b="1" dirty="0" smtClean="0">
                <a:solidFill>
                  <a:schemeClr val="accent4">
                    <a:lumMod val="50000"/>
                  </a:schemeClr>
                </a:solidFill>
              </a:rPr>
              <a:t>Қазақ тілін дұрыс үйрену </a:t>
            </a:r>
            <a:r>
              <a:rPr lang="kk-KZ" sz="3600" b="1" i="1" dirty="0" smtClean="0">
                <a:solidFill>
                  <a:schemeClr val="accent4">
                    <a:lumMod val="50000"/>
                  </a:schemeClr>
                </a:solidFill>
              </a:rPr>
              <a:t>сабақ кестесін дұрыс құрудан</a:t>
            </a:r>
            <a:r>
              <a:rPr lang="kk-KZ" sz="3600" b="1" dirty="0" smtClean="0">
                <a:solidFill>
                  <a:schemeClr val="accent4">
                    <a:lumMod val="50000"/>
                  </a:schemeClr>
                </a:solidFill>
              </a:rPr>
              <a:t> басталады</a:t>
            </a:r>
            <a:r>
              <a:rPr lang="kk-KZ" b="1" dirty="0" smtClean="0">
                <a:solidFill>
                  <a:schemeClr val="accent4">
                    <a:lumMod val="50000"/>
                  </a:schemeClr>
                </a:solidFill>
              </a:rPr>
              <a:t>. </a:t>
            </a:r>
            <a:r>
              <a:rPr lang="ru-RU" dirty="0" smtClean="0"/>
              <a:t/>
            </a:r>
            <a:br>
              <a:rPr lang="ru-RU" dirty="0" smtClean="0"/>
            </a:br>
            <a:endParaRPr lang="ru-RU" dirty="0"/>
          </a:p>
        </p:txBody>
      </p:sp>
      <p:sp>
        <p:nvSpPr>
          <p:cNvPr id="3" name="Прямоугольник 2"/>
          <p:cNvSpPr/>
          <p:nvPr/>
        </p:nvSpPr>
        <p:spPr>
          <a:xfrm>
            <a:off x="539552" y="1859340"/>
            <a:ext cx="7992888" cy="4401205"/>
          </a:xfrm>
          <a:prstGeom prst="rect">
            <a:avLst/>
          </a:prstGeom>
        </p:spPr>
        <p:txBody>
          <a:bodyPr wrap="square">
            <a:spAutoFit/>
          </a:bodyPr>
          <a:lstStyle/>
          <a:p>
            <a:pPr algn="just"/>
            <a:r>
              <a:rPr lang="kk-KZ" sz="2800" dirty="0" smtClean="0">
                <a:solidFill>
                  <a:schemeClr val="accent4">
                    <a:lumMod val="50000"/>
                  </a:schemeClr>
                </a:solidFill>
              </a:rPr>
              <a:t>ЖОО-да қазақ тіліне бір аптада оқытылуға берілген үш сағатты  жеке-жеке күндерге  (дүйсенбі, сәрсенбі, жұма) бөлу өте тиімді болады. Бұлай еткенде  білім алушылардың  алған білімдерін әр сабақта бірізді қайталауға мүмкіндік туғызады. Арасында бірнеше күн үзіліс болмағаны өтілген тақырыпты жылдам еске түсіріп, қайталауға мүмкіндік береді. Ал, кез келген дағды қайталау арқылы меңгерілетінін ұмытпауымыз керек.</a:t>
            </a:r>
            <a:endParaRPr lang="ru-RU" sz="2800"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48680"/>
            <a:ext cx="8305800" cy="1872208"/>
          </a:xfrm>
        </p:spPr>
        <p:txBody>
          <a:bodyPr>
            <a:normAutofit fontScale="90000"/>
          </a:bodyPr>
          <a:lstStyle/>
          <a:p>
            <a:pPr algn="ctr"/>
            <a:r>
              <a:rPr lang="kk-KZ" sz="4000" b="1" i="1" dirty="0" smtClean="0">
                <a:solidFill>
                  <a:schemeClr val="accent4">
                    <a:lumMod val="50000"/>
                  </a:schemeClr>
                </a:solidFill>
              </a:rPr>
              <a:t>Ойша елестету  (визуализация) әдісі </a:t>
            </a:r>
            <a:br>
              <a:rPr lang="kk-KZ" sz="4000" b="1" i="1" dirty="0" smtClean="0">
                <a:solidFill>
                  <a:schemeClr val="accent4">
                    <a:lumMod val="50000"/>
                  </a:schemeClr>
                </a:solidFill>
              </a:rPr>
            </a:br>
            <a:r>
              <a:rPr lang="kk-KZ" sz="4000" b="1" i="1" dirty="0" smtClean="0">
                <a:solidFill>
                  <a:srgbClr val="92D050"/>
                </a:solidFill>
              </a:rPr>
              <a:t>Лайфхак </a:t>
            </a:r>
            <a:r>
              <a:rPr lang="en-US" sz="4000" b="1" i="1" dirty="0" smtClean="0">
                <a:solidFill>
                  <a:srgbClr val="92D050"/>
                </a:solidFill>
              </a:rPr>
              <a:t>1</a:t>
            </a:r>
            <a:r>
              <a:rPr lang="ru-RU" dirty="0" smtClean="0"/>
              <a:t/>
            </a:r>
            <a:br>
              <a:rPr lang="ru-RU" dirty="0" smtClean="0"/>
            </a:br>
            <a:endParaRPr lang="ru-RU" dirty="0"/>
          </a:p>
        </p:txBody>
      </p:sp>
      <p:sp>
        <p:nvSpPr>
          <p:cNvPr id="3" name="Прямоугольник 2"/>
          <p:cNvSpPr/>
          <p:nvPr/>
        </p:nvSpPr>
        <p:spPr>
          <a:xfrm>
            <a:off x="323528" y="1997838"/>
            <a:ext cx="8352928" cy="3663410"/>
          </a:xfrm>
          <a:prstGeom prst="rect">
            <a:avLst/>
          </a:prstGeom>
        </p:spPr>
        <p:txBody>
          <a:bodyPr wrap="square">
            <a:spAutoFit/>
          </a:bodyPr>
          <a:lstStyle/>
          <a:p>
            <a:pPr algn="just"/>
            <a:r>
              <a:rPr lang="kk-KZ" sz="2800" dirty="0" smtClean="0">
                <a:solidFill>
                  <a:schemeClr val="accent4">
                    <a:lumMod val="50000"/>
                  </a:schemeClr>
                </a:solidFill>
              </a:rPr>
              <a:t>Қазақ тілі маған не үшін керек? Тілді үйренерде осы сұрақты әркім өзіне қоюы керек. Осылайша мақсатты анықтап алғанда ғана керемет мүмкіндіктер ашылатынын ойша елестету керек. Қазақ тілін еркін меңгерсе, мамандығы бойынша өзіне ұнаған кез келген жұмысқа тұрып, кез келген адаммен, клиенттермен еркін сөйлесіп, түрлі мәселелерді шеше алады. </a:t>
            </a:r>
            <a:endParaRPr lang="ru-RU" sz="2800"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sz="3200" b="1" i="1" dirty="0" smtClean="0">
                <a:solidFill>
                  <a:schemeClr val="accent4">
                    <a:lumMod val="50000"/>
                  </a:schemeClr>
                </a:solidFill>
              </a:rPr>
              <a:t>Өзіне лайықты грамматикалық карта жасау.</a:t>
            </a:r>
            <a:r>
              <a:rPr lang="en-US" sz="3200" i="1" dirty="0" smtClean="0"/>
              <a:t/>
            </a:r>
            <a:br>
              <a:rPr lang="en-US" sz="3200" i="1" dirty="0" smtClean="0"/>
            </a:br>
            <a:r>
              <a:rPr lang="kk-KZ" sz="3200" b="1" i="1" dirty="0" smtClean="0">
                <a:solidFill>
                  <a:srgbClr val="92D050"/>
                </a:solidFill>
              </a:rPr>
              <a:t> Лайфхак </a:t>
            </a:r>
            <a:r>
              <a:rPr lang="en-US" sz="3200" b="1" i="1" dirty="0" smtClean="0">
                <a:solidFill>
                  <a:srgbClr val="92D050"/>
                </a:solidFill>
              </a:rPr>
              <a:t>2</a:t>
            </a:r>
            <a:r>
              <a:rPr lang="kk-KZ" sz="3200" i="1" dirty="0" smtClean="0"/>
              <a:t> </a:t>
            </a:r>
            <a:endParaRPr lang="ru-RU" sz="3200" dirty="0"/>
          </a:p>
        </p:txBody>
      </p:sp>
      <p:sp>
        <p:nvSpPr>
          <p:cNvPr id="3" name="Прямоугольник 2"/>
          <p:cNvSpPr/>
          <p:nvPr/>
        </p:nvSpPr>
        <p:spPr>
          <a:xfrm>
            <a:off x="755576" y="1997839"/>
            <a:ext cx="7848872" cy="3539430"/>
          </a:xfrm>
          <a:prstGeom prst="rect">
            <a:avLst/>
          </a:prstGeom>
        </p:spPr>
        <p:txBody>
          <a:bodyPr wrap="square">
            <a:spAutoFit/>
          </a:bodyPr>
          <a:lstStyle/>
          <a:p>
            <a:pPr algn="just"/>
            <a:r>
              <a:rPr lang="kk-KZ" sz="2800" dirty="0" smtClean="0">
                <a:solidFill>
                  <a:schemeClr val="accent4">
                    <a:lumMod val="50000"/>
                  </a:schemeClr>
                </a:solidFill>
                <a:latin typeface="Times New Roman" pitchFamily="18" charset="0"/>
                <a:cs typeface="Times New Roman" pitchFamily="18" charset="0"/>
              </a:rPr>
              <a:t>Грамматиканы меңгеруде білім алушылар ережелерді </a:t>
            </a:r>
            <a:r>
              <a:rPr lang="kk-KZ" sz="2800" dirty="0" smtClean="0">
                <a:solidFill>
                  <a:schemeClr val="accent4">
                    <a:lumMod val="50000"/>
                  </a:schemeClr>
                </a:solidFill>
                <a:latin typeface="Times New Roman" pitchFamily="18" charset="0"/>
                <a:cs typeface="Times New Roman" pitchFamily="18" charset="0"/>
                <a:hlinkClick r:id="rId2"/>
              </a:rPr>
              <a:t>есте сақтап, оны тәжірибеде қолдана білу үшін өзіне түсінікті, ыңғайлы етіп сызып алғаны  дұрыс болады.</a:t>
            </a:r>
            <a:r>
              <a:rPr lang="ru-RU" sz="2800" dirty="0" smtClean="0">
                <a:solidFill>
                  <a:schemeClr val="accent4">
                    <a:lumMod val="50000"/>
                  </a:schemeClr>
                </a:solidFill>
                <a:latin typeface="Times New Roman" pitchFamily="18" charset="0"/>
                <a:cs typeface="Times New Roman" pitchFamily="18" charset="0"/>
              </a:rPr>
              <a:t> </a:t>
            </a:r>
            <a:r>
              <a:rPr lang="kk-KZ" sz="2800" dirty="0" smtClean="0">
                <a:solidFill>
                  <a:schemeClr val="accent4">
                    <a:lumMod val="50000"/>
                  </a:schemeClr>
                </a:solidFill>
                <a:latin typeface="Times New Roman" pitchFamily="18" charset="0"/>
                <a:cs typeface="Times New Roman" pitchFamily="18" charset="0"/>
              </a:rPr>
              <a:t>Осындай «грамматикалық карталар» жақсы нәтиже береді, оны көрінетін жерге іліп қойса, күніне бірнеше рет сол тақырыпты көріп тұрады, нәтижесінде оның миы материалды автоматты түрде бекітетін болады</a:t>
            </a:r>
            <a:r>
              <a:rPr lang="en-US" sz="2800" dirty="0" smtClean="0">
                <a:solidFill>
                  <a:schemeClr val="accent4">
                    <a:lumMod val="50000"/>
                  </a:schemeClr>
                </a:solidFill>
                <a:latin typeface="Times New Roman" pitchFamily="18" charset="0"/>
                <a:cs typeface="Times New Roman" pitchFamily="18" charset="0"/>
              </a:rPr>
              <a:t>.</a:t>
            </a:r>
            <a:endParaRPr lang="ru-RU" sz="2800" dirty="0">
              <a:solidFill>
                <a:schemeClr val="accent4">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48680"/>
            <a:ext cx="8305800" cy="2088232"/>
          </a:xfrm>
        </p:spPr>
        <p:txBody>
          <a:bodyPr>
            <a:normAutofit/>
          </a:bodyPr>
          <a:lstStyle/>
          <a:p>
            <a:pPr algn="ctr"/>
            <a:r>
              <a:rPr lang="kk-KZ" sz="4000" b="1" i="1" dirty="0" smtClean="0"/>
              <a:t>Пайдалы кеңестермен жұмыс.</a:t>
            </a:r>
            <a:r>
              <a:rPr lang="kk-KZ" sz="4000" b="1" i="1" dirty="0" smtClean="0">
                <a:solidFill>
                  <a:srgbClr val="92D050"/>
                </a:solidFill>
              </a:rPr>
              <a:t> </a:t>
            </a:r>
            <a:r>
              <a:rPr lang="en-US" sz="4000" b="1" i="1" dirty="0" smtClean="0">
                <a:solidFill>
                  <a:srgbClr val="92D050"/>
                </a:solidFill>
              </a:rPr>
              <a:t/>
            </a:r>
            <a:br>
              <a:rPr lang="en-US" sz="4000" b="1" i="1" dirty="0" smtClean="0">
                <a:solidFill>
                  <a:srgbClr val="92D050"/>
                </a:solidFill>
              </a:rPr>
            </a:br>
            <a:r>
              <a:rPr lang="kk-KZ" sz="4000" b="1" i="1" dirty="0" smtClean="0">
                <a:solidFill>
                  <a:srgbClr val="92D050"/>
                </a:solidFill>
              </a:rPr>
              <a:t>Лайфхак </a:t>
            </a:r>
            <a:r>
              <a:rPr lang="en-US" sz="4000" b="1" i="1" dirty="0" smtClean="0">
                <a:solidFill>
                  <a:srgbClr val="92D050"/>
                </a:solidFill>
              </a:rPr>
              <a:t>3</a:t>
            </a:r>
            <a:r>
              <a:rPr lang="kk-KZ" sz="4000" b="1" dirty="0" smtClean="0"/>
              <a:t> </a:t>
            </a:r>
            <a:r>
              <a:rPr lang="ru-RU" dirty="0" smtClean="0"/>
              <a:t/>
            </a:r>
            <a:br>
              <a:rPr lang="ru-RU" dirty="0" smtClean="0"/>
            </a:br>
            <a:endParaRPr lang="ru-RU" dirty="0"/>
          </a:p>
        </p:txBody>
      </p:sp>
      <p:sp>
        <p:nvSpPr>
          <p:cNvPr id="3" name="Прямоугольник 2"/>
          <p:cNvSpPr/>
          <p:nvPr/>
        </p:nvSpPr>
        <p:spPr>
          <a:xfrm>
            <a:off x="539552" y="2136339"/>
            <a:ext cx="7992888" cy="4031873"/>
          </a:xfrm>
          <a:prstGeom prst="rect">
            <a:avLst/>
          </a:prstGeom>
        </p:spPr>
        <p:txBody>
          <a:bodyPr wrap="square">
            <a:spAutoFit/>
          </a:bodyPr>
          <a:lstStyle/>
          <a:p>
            <a:pPr algn="just"/>
            <a:r>
              <a:rPr lang="kk-KZ" sz="3200" dirty="0" smtClean="0">
                <a:solidFill>
                  <a:schemeClr val="accent4">
                    <a:lumMod val="50000"/>
                  </a:schemeClr>
                </a:solidFill>
              </a:rPr>
              <a:t>Қысқа жазылған пайдалы кеңестер адам миына оңай қабылданады. Қазіргі кезде әлеуметтік желілердегі парақшаларға, блогтарға, веб-сайттарға тіркелуге білім алушылардың мүмкіндіктері көп. Бұл жерлерде де тіл үйренуге арналған пайдалы ақпараттар пен лайфхактар жетерлік. </a:t>
            </a:r>
            <a:endParaRPr lang="ru-RU" sz="3200"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356760"/>
          </a:xfrm>
        </p:spPr>
        <p:txBody>
          <a:bodyPr>
            <a:normAutofit/>
          </a:bodyPr>
          <a:lstStyle/>
          <a:p>
            <a:pPr algn="ctr"/>
            <a:r>
              <a:rPr lang="kk-KZ" sz="3600" b="1" i="1" dirty="0" smtClean="0"/>
              <a:t>Көңілді стикерлер</a:t>
            </a:r>
            <a:r>
              <a:rPr lang="kk-KZ" sz="3600" b="1" i="1" dirty="0" smtClean="0">
                <a:solidFill>
                  <a:srgbClr val="92D050"/>
                </a:solidFill>
              </a:rPr>
              <a:t> </a:t>
            </a:r>
            <a:r>
              <a:rPr lang="en-US" sz="3600" b="1" i="1" dirty="0" smtClean="0">
                <a:solidFill>
                  <a:srgbClr val="92D050"/>
                </a:solidFill>
              </a:rPr>
              <a:t/>
            </a:r>
            <a:br>
              <a:rPr lang="en-US" sz="3600" b="1" i="1" dirty="0" smtClean="0">
                <a:solidFill>
                  <a:srgbClr val="92D050"/>
                </a:solidFill>
              </a:rPr>
            </a:br>
            <a:r>
              <a:rPr lang="kk-KZ" sz="3600" b="1" i="1" dirty="0" smtClean="0">
                <a:solidFill>
                  <a:srgbClr val="92D050"/>
                </a:solidFill>
              </a:rPr>
              <a:t>Лайфхак </a:t>
            </a:r>
            <a:r>
              <a:rPr lang="en-US" sz="3600" b="1" i="1" dirty="0" smtClean="0">
                <a:solidFill>
                  <a:srgbClr val="92D050"/>
                </a:solidFill>
              </a:rPr>
              <a:t>4</a:t>
            </a:r>
            <a:endParaRPr lang="ru-RU" sz="3600" dirty="0"/>
          </a:p>
        </p:txBody>
      </p:sp>
      <p:sp>
        <p:nvSpPr>
          <p:cNvPr id="3" name="Прямоугольник 2"/>
          <p:cNvSpPr/>
          <p:nvPr/>
        </p:nvSpPr>
        <p:spPr>
          <a:xfrm>
            <a:off x="611560" y="2276872"/>
            <a:ext cx="7920880" cy="3416320"/>
          </a:xfrm>
          <a:prstGeom prst="rect">
            <a:avLst/>
          </a:prstGeom>
        </p:spPr>
        <p:txBody>
          <a:bodyPr wrap="square">
            <a:spAutoFit/>
          </a:bodyPr>
          <a:lstStyle/>
          <a:p>
            <a:pPr algn="just"/>
            <a:r>
              <a:rPr lang="kk-KZ" sz="2400" dirty="0" smtClean="0">
                <a:solidFill>
                  <a:schemeClr val="accent4">
                    <a:lumMod val="50000"/>
                  </a:schemeClr>
                </a:solidFill>
              </a:rPr>
              <a:t>Жеке сөздерді есте сақтауда транскрипциясы мен аудармасы бірге жазылған стикерлердің пайдасы зор. Өзі жасаған, көңілді стикерлерді жиі көретін жерге іліп қою тиімді. Бөлмесіне басқа іспен кірсе де, оны қайта оқып шығып, жазғанын дауыстап айтып кетсе тіпті жақсы.</a:t>
            </a:r>
            <a:r>
              <a:rPr lang="kk-KZ" sz="2400" dirty="0" smtClean="0"/>
              <a:t> </a:t>
            </a:r>
            <a:r>
              <a:rPr lang="kk-KZ" sz="2400" dirty="0" smtClean="0">
                <a:solidFill>
                  <a:schemeClr val="accent4">
                    <a:lumMod val="50000"/>
                  </a:schemeClr>
                </a:solidFill>
              </a:rPr>
              <a:t>Ол сөздерді меңгергеннен кейін бірнеше күннен кейін стикерлерді қайта іліп қоюға болады қайталап отыру үшін, кейін үйренген сөздерді жаңа сөздермен осылай ауыстырып отырады. </a:t>
            </a:r>
            <a:endParaRPr lang="ru-RU" sz="2400" dirty="0">
              <a:solidFill>
                <a:schemeClr val="accent4">
                  <a:lumMod val="50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692696"/>
            <a:ext cx="8305800" cy="1143000"/>
          </a:xfrm>
        </p:spPr>
        <p:txBody>
          <a:bodyPr>
            <a:normAutofit/>
          </a:bodyPr>
          <a:lstStyle/>
          <a:p>
            <a:pPr algn="ctr"/>
            <a:r>
              <a:rPr lang="kk-KZ" sz="3600" b="1" i="1" dirty="0" smtClean="0">
                <a:solidFill>
                  <a:schemeClr val="accent4">
                    <a:lumMod val="50000"/>
                  </a:schemeClr>
                </a:solidFill>
                <a:latin typeface="Arial" pitchFamily="34" charset="0"/>
                <a:ea typeface="Times New Roman" pitchFamily="18" charset="0"/>
                <a:cs typeface="Arial" pitchFamily="34" charset="0"/>
              </a:rPr>
              <a:t>Көру, тыңдау, қайталау</a:t>
            </a:r>
            <a:r>
              <a:rPr lang="en-US" sz="3600" b="1" i="1" dirty="0" smtClean="0">
                <a:solidFill>
                  <a:schemeClr val="accent4">
                    <a:lumMod val="50000"/>
                  </a:schemeClr>
                </a:solidFill>
                <a:latin typeface="Arial" pitchFamily="34" charset="0"/>
                <a:ea typeface="Times New Roman" pitchFamily="18" charset="0"/>
                <a:cs typeface="Arial" pitchFamily="34" charset="0"/>
              </a:rPr>
              <a:t>!</a:t>
            </a:r>
            <a:r>
              <a:rPr lang="kk-KZ" sz="3600" b="1" i="1" dirty="0" smtClean="0">
                <a:solidFill>
                  <a:schemeClr val="accent4">
                    <a:lumMod val="50000"/>
                  </a:schemeClr>
                </a:solidFill>
                <a:latin typeface="Arial" pitchFamily="34" charset="0"/>
                <a:ea typeface="Times New Roman" pitchFamily="18" charset="0"/>
                <a:cs typeface="Arial" pitchFamily="34" charset="0"/>
              </a:rPr>
              <a:t/>
            </a:r>
            <a:br>
              <a:rPr lang="kk-KZ" sz="3600" b="1" i="1" dirty="0" smtClean="0">
                <a:solidFill>
                  <a:schemeClr val="accent4">
                    <a:lumMod val="50000"/>
                  </a:schemeClr>
                </a:solidFill>
                <a:latin typeface="Arial" pitchFamily="34" charset="0"/>
                <a:ea typeface="Times New Roman" pitchFamily="18" charset="0"/>
                <a:cs typeface="Arial" pitchFamily="34" charset="0"/>
              </a:rPr>
            </a:br>
            <a:r>
              <a:rPr lang="kk-KZ" sz="3600" b="1" i="1" dirty="0" smtClean="0">
                <a:solidFill>
                  <a:srgbClr val="92D050"/>
                </a:solidFill>
              </a:rPr>
              <a:t> Лайфхак </a:t>
            </a:r>
            <a:r>
              <a:rPr lang="en-US" sz="3600" b="1" i="1" dirty="0" smtClean="0">
                <a:solidFill>
                  <a:srgbClr val="92D050"/>
                </a:solidFill>
              </a:rPr>
              <a:t>5</a:t>
            </a:r>
            <a:endParaRPr lang="ru-RU" sz="3600" dirty="0"/>
          </a:p>
        </p:txBody>
      </p:sp>
      <p:sp>
        <p:nvSpPr>
          <p:cNvPr id="17410" name="Rectangle 2"/>
          <p:cNvSpPr>
            <a:spLocks noChangeArrowheads="1"/>
          </p:cNvSpPr>
          <p:nvPr/>
        </p:nvSpPr>
        <p:spPr bwMode="auto">
          <a:xfrm>
            <a:off x="467544" y="1975773"/>
            <a:ext cx="8136904" cy="4247317"/>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accent4">
                    <a:lumMod val="50000"/>
                  </a:schemeClr>
                </a:solidFill>
                <a:effectLst/>
                <a:latin typeface="Arial" pitchFamily="34" charset="0"/>
                <a:ea typeface="Times New Roman" pitchFamily="18" charset="0"/>
                <a:cs typeface="Arial" pitchFamily="34" charset="0"/>
              </a:rPr>
              <a:t>Қазақ тіліндегі киноларды көру тіл дыбысына үйреніп, кинодағы актерлердің сөйлеген сөздерін естіп, дұрыс сөйлеуді, дыбыстарды дұрыс ажыратып, дұрыс айтуды меңгеруге көмектеседі. Алдымен видеоны түсініп көру үшін орыс тіліндегі субтитрлерімен көріп, ал білім деңгейі көтерілген сайын оларды таза қазақ тілінде субтитрсіз көрген дұрыс. Бастапқыда білім алушы көрген, өзі жақсы білетін мультфильмдерді, фильмдерді таңдаған дұрыс. Бұл сөйлеуге назар аударуды жеңілдетеді және сюжеттің даму ағынын түсініп отырады. Мұнда сериалдар көруді ұялы телефондар арқылы жүзеге асыруға болады. Естіген жаңа, таныс емес сөздерді қайталап айтып, оны арнайы дәптерге үнемі жазып жүру керек. Тілге неғұрлым көп уақыт бөлсе, соғұрлым ойға түрлі сұрақтар туындай бастайды. Cериалдарды, фильмдерді тіл үйренуші көзбен көре отырып, құлақпен қабылдауға, естуге, оны қайталауға мүмкіндік алып, мидың белсенділігіне пайдалы әсер ететін және көптеген жағымды эмоцияларды бастан өткізеді.</a:t>
            </a:r>
            <a:endParaRPr kumimoji="0" lang="kk-KZ" b="0" i="0" u="none" strike="noStrike" cap="none" normalizeH="0" baseline="0" dirty="0" smtClean="0">
              <a:ln>
                <a:noFill/>
              </a:ln>
              <a:solidFill>
                <a:schemeClr val="accent4">
                  <a:lumMod val="50000"/>
                </a:schemeClr>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640</TotalTime>
  <Words>1076</Words>
  <Application>Microsoft Office PowerPoint</Application>
  <PresentationFormat>Экран (4:3)</PresentationFormat>
  <Paragraphs>38</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Поток</vt:lpstr>
      <vt:lpstr>“Esil University”мекемесі Әлеуметтік-гуманитарлық пәндер кафедрасы </vt:lpstr>
      <vt:lpstr>Hack немесе hacking</vt:lpstr>
      <vt:lpstr>Ағылшынша-орысша сөздік</vt:lpstr>
      <vt:lpstr>Қазақ тілін дұрыс үйрену сабақ кестесін дұрыс құрудан басталады.  </vt:lpstr>
      <vt:lpstr>Ойша елестету  (визуализация) әдісі  Лайфхак 1 </vt:lpstr>
      <vt:lpstr>Өзіне лайықты грамматикалық карта жасау.  Лайфхак 2 </vt:lpstr>
      <vt:lpstr>Пайдалы кеңестермен жұмыс.  Лайфхак 3  </vt:lpstr>
      <vt:lpstr>Көңілді стикерлер  Лайфхак 4</vt:lpstr>
      <vt:lpstr>Көру, тыңдау, қайталау!  Лайфхак 5</vt:lpstr>
      <vt:lpstr>Ән тыңдау  Лайфхак 6</vt:lpstr>
      <vt:lpstr>Мнемотехника әдісі  Лайфхак 7</vt:lpstr>
      <vt:lpstr>Гаджеттермен жұмыс  Лайфхак 8</vt:lpstr>
      <vt:lpstr>Адамдармен қарым-қатынас  Лайфхак 9</vt:lpstr>
      <vt:lpstr>Нәтижелер</vt:lpstr>
      <vt:lpstr>Қорытынды</vt:lpstr>
      <vt:lpstr>Қатысқандарыңызға алғысымды білдіремін!</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Admin</cp:lastModifiedBy>
  <cp:revision>65</cp:revision>
  <dcterms:created xsi:type="dcterms:W3CDTF">2024-01-08T09:54:49Z</dcterms:created>
  <dcterms:modified xsi:type="dcterms:W3CDTF">2024-01-11T08:36:54Z</dcterms:modified>
</cp:coreProperties>
</file>