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3" r:id="rId8"/>
    <p:sldId id="268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9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B2D1A44-1747-4B4E-9FEB-BAD7A30911CB}"/>
              </a:ext>
            </a:extLst>
          </p:cNvPr>
          <p:cNvSpPr/>
          <p:nvPr/>
        </p:nvSpPr>
        <p:spPr>
          <a:xfrm>
            <a:off x="1409700" y="963386"/>
            <a:ext cx="9372600" cy="4931227"/>
          </a:xfrm>
          <a:prstGeom prst="roundRect">
            <a:avLst/>
          </a:prstGeom>
          <a:gradFill flip="none" rotWithShape="1">
            <a:gsLst>
              <a:gs pos="63000">
                <a:schemeClr val="accent1"/>
              </a:gs>
              <a:gs pos="3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latin typeface="Monotype Corsiva" panose="03010101010201010101" pitchFamily="66" charset="0"/>
              </a:rPr>
              <a:t>Вопросы:</a:t>
            </a:r>
          </a:p>
          <a:p>
            <a:pPr marL="742950" indent="-742950" algn="just">
              <a:buAutoNum type="arabicPeriod"/>
            </a:pPr>
            <a:r>
              <a:rPr lang="ru-RU" sz="3300" dirty="0">
                <a:latin typeface="Monotype Corsiva" panose="03010101010201010101" pitchFamily="66" charset="0"/>
              </a:rPr>
              <a:t>Определение конфликта. </a:t>
            </a:r>
          </a:p>
          <a:p>
            <a:pPr marL="742950" indent="-742950" algn="just">
              <a:buAutoNum type="arabicPeriod"/>
            </a:pPr>
            <a:r>
              <a:rPr lang="ru-RU" sz="3300" dirty="0">
                <a:latin typeface="Monotype Corsiva" panose="03010101010201010101" pitchFamily="66" charset="0"/>
              </a:rPr>
              <a:t>Виды, типы и классификации конфликтов. </a:t>
            </a:r>
          </a:p>
          <a:p>
            <a:pPr marL="742950" indent="-742950" algn="just">
              <a:buAutoNum type="arabicPeriod"/>
            </a:pPr>
            <a:r>
              <a:rPr lang="ru-RU" sz="3300" dirty="0">
                <a:latin typeface="Monotype Corsiva" panose="03010101010201010101" pitchFamily="66" charset="0"/>
              </a:rPr>
              <a:t>Функции конфликтов.</a:t>
            </a:r>
          </a:p>
          <a:p>
            <a:pPr marL="742950" indent="-742950" algn="just">
              <a:buAutoNum type="arabicPeriod"/>
            </a:pPr>
            <a:r>
              <a:rPr lang="ru-RU" sz="3300" dirty="0">
                <a:latin typeface="Monotype Corsiva" panose="03010101010201010101" pitchFamily="66" charset="0"/>
              </a:rPr>
              <a:t>Мифы о конфликтах. Факторы, влияющие на конфликт.</a:t>
            </a:r>
          </a:p>
          <a:p>
            <a:pPr marL="742950" indent="-742950" algn="just">
              <a:buAutoNum type="arabicPeriod"/>
            </a:pPr>
            <a:r>
              <a:rPr lang="ru-RU" sz="3300" dirty="0">
                <a:latin typeface="Monotype Corsiva" panose="03010101010201010101" pitchFamily="66" charset="0"/>
              </a:rPr>
              <a:t>Конфликт как задача. Общая структура задачи..</a:t>
            </a:r>
          </a:p>
          <a:p>
            <a:pPr marL="742950" indent="-742950" algn="just">
              <a:buAutoNum type="arabicPeriod"/>
            </a:pPr>
            <a:r>
              <a:rPr lang="ru-RU" sz="3300" dirty="0">
                <a:latin typeface="Monotype Corsiva" panose="03010101010201010101" pitchFamily="66" charset="0"/>
              </a:rPr>
              <a:t>История конфликтологии и подходы к пониманию конфликта.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94A0E7-479A-418B-A4CA-F9792B0A6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976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692727" y="1330036"/>
            <a:ext cx="10029701" cy="5283200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Задача</a:t>
            </a: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462D8A5-CE87-4196-9B44-5F8B1BEC9C7E}"/>
              </a:ext>
            </a:extLst>
          </p:cNvPr>
          <p:cNvSpPr/>
          <p:nvPr/>
        </p:nvSpPr>
        <p:spPr>
          <a:xfrm>
            <a:off x="2046514" y="0"/>
            <a:ext cx="10145487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>
                <a:latin typeface="Monotype Corsiva" panose="03010101010201010101" pitchFamily="66" charset="0"/>
              </a:rPr>
              <a:t>5. Конфликт как задача. Общая структура задачи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082A0D3-C69E-47BC-9502-CC3C1C00907B}"/>
              </a:ext>
            </a:extLst>
          </p:cNvPr>
          <p:cNvSpPr/>
          <p:nvPr/>
        </p:nvSpPr>
        <p:spPr>
          <a:xfrm>
            <a:off x="803567" y="2270338"/>
            <a:ext cx="3146634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Условие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455DAE3-B522-4F9B-9D92-4C6F60E260B3}"/>
              </a:ext>
            </a:extLst>
          </p:cNvPr>
          <p:cNvSpPr/>
          <p:nvPr/>
        </p:nvSpPr>
        <p:spPr>
          <a:xfrm>
            <a:off x="4141103" y="2270338"/>
            <a:ext cx="3146634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Алгоритм действий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5E76889C-4B24-4C56-B538-EE9CA484C95D}"/>
              </a:ext>
            </a:extLst>
          </p:cNvPr>
          <p:cNvSpPr/>
          <p:nvPr/>
        </p:nvSpPr>
        <p:spPr>
          <a:xfrm>
            <a:off x="7478640" y="2270338"/>
            <a:ext cx="3146634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AF977CE3-3DCF-49CE-BBE0-59A0FAFDFACD}"/>
              </a:ext>
            </a:extLst>
          </p:cNvPr>
          <p:cNvSpPr/>
          <p:nvPr/>
        </p:nvSpPr>
        <p:spPr>
          <a:xfrm>
            <a:off x="803567" y="3341751"/>
            <a:ext cx="3146634" cy="3101109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тип конфликта;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предмет конфликта;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длительность конфликта;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характеристики конфликтующих;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контексте конфликта.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13C53383-A5C5-4661-9548-515619C8688F}"/>
              </a:ext>
            </a:extLst>
          </p:cNvPr>
          <p:cNvSpPr/>
          <p:nvPr/>
        </p:nvSpPr>
        <p:spPr>
          <a:xfrm>
            <a:off x="4141103" y="3341751"/>
            <a:ext cx="3146634" cy="3101109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алгоритмы саморегуляции;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алгоритмы уверенного поведения;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коммуникативные навыки (приёмы вербального и невербального общения).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34282E3-5767-4719-AC55-57C54169B450}"/>
              </a:ext>
            </a:extLst>
          </p:cNvPr>
          <p:cNvSpPr/>
          <p:nvPr/>
        </p:nvSpPr>
        <p:spPr>
          <a:xfrm>
            <a:off x="7478640" y="3290458"/>
            <a:ext cx="3146634" cy="3101109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желаемое поведение / материальный объект;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точный ответ на вопрос: «Зачем это мне?».</a:t>
            </a: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AE87316C-BD84-478C-9DED-2D9B24563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41B8640-5AE6-477D-B081-8F9CC8498F56}"/>
              </a:ext>
            </a:extLst>
          </p:cNvPr>
          <p:cNvSpPr/>
          <p:nvPr/>
        </p:nvSpPr>
        <p:spPr>
          <a:xfrm>
            <a:off x="5884863" y="3244850"/>
            <a:ext cx="4222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KZ" dirty="0">
                <a:solidFill>
                  <a:srgbClr val="000000"/>
                </a:solidFill>
                <a:latin typeface="Calibri" panose="020F0502020204030204" pitchFamily="34" charset="0"/>
              </a:rPr>
              <a:t> +</a:t>
            </a:r>
            <a:r>
              <a:rPr lang="ru-K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258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B2D1A44-1747-4B4E-9FEB-BAD7A30911CB}"/>
              </a:ext>
            </a:extLst>
          </p:cNvPr>
          <p:cNvSpPr/>
          <p:nvPr/>
        </p:nvSpPr>
        <p:spPr>
          <a:xfrm>
            <a:off x="4038601" y="0"/>
            <a:ext cx="8153400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just">
              <a:buAutoNum type="arabicPeriod"/>
            </a:pPr>
            <a:r>
              <a:rPr lang="ru-RU" sz="4000" dirty="0">
                <a:latin typeface="Monotype Corsiva" panose="03010101010201010101" pitchFamily="66" charset="0"/>
              </a:rPr>
              <a:t>Понимание и определение конфликта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409700" y="2002971"/>
            <a:ext cx="9372600" cy="2852057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Конфликт – это столкновение двух или более противоположно направленных целей, интересов, задач, позиций, мнений, взглядов и т.д.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BCA593AA-ED62-46AB-A4C2-82BCC3166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3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B2D1A44-1747-4B4E-9FEB-BAD7A30911CB}"/>
              </a:ext>
            </a:extLst>
          </p:cNvPr>
          <p:cNvSpPr/>
          <p:nvPr/>
        </p:nvSpPr>
        <p:spPr>
          <a:xfrm>
            <a:off x="3048000" y="0"/>
            <a:ext cx="9144001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>
                <a:latin typeface="Monotype Corsiva" panose="03010101010201010101" pitchFamily="66" charset="0"/>
              </a:rPr>
              <a:t>2. Виды, типы и классификации конфликтов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409700" y="2002971"/>
            <a:ext cx="9372600" cy="2852057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По содержанию</a:t>
            </a: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BF33405-7E8A-4369-9B18-F50F565E9691}"/>
              </a:ext>
            </a:extLst>
          </p:cNvPr>
          <p:cNvSpPr/>
          <p:nvPr/>
        </p:nvSpPr>
        <p:spPr>
          <a:xfrm>
            <a:off x="2071008" y="3069772"/>
            <a:ext cx="3935186" cy="15784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предметные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19C44AE-EC35-4FF6-8147-3234FC696373}"/>
              </a:ext>
            </a:extLst>
          </p:cNvPr>
          <p:cNvSpPr/>
          <p:nvPr/>
        </p:nvSpPr>
        <p:spPr>
          <a:xfrm>
            <a:off x="6185806" y="3069772"/>
            <a:ext cx="3935186" cy="15784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беспредметные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0597307B-5335-4DCD-A719-53D0DF859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17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409700" y="2002971"/>
            <a:ext cx="9372600" cy="2852057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По последствиям</a:t>
            </a: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BF33405-7E8A-4369-9B18-F50F565E9691}"/>
              </a:ext>
            </a:extLst>
          </p:cNvPr>
          <p:cNvSpPr/>
          <p:nvPr/>
        </p:nvSpPr>
        <p:spPr>
          <a:xfrm>
            <a:off x="1948543" y="3069772"/>
            <a:ext cx="4057651" cy="15784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позитивные</a:t>
            </a:r>
          </a:p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(функциональные/ конструктивные)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19C44AE-EC35-4FF6-8147-3234FC696373}"/>
              </a:ext>
            </a:extLst>
          </p:cNvPr>
          <p:cNvSpPr/>
          <p:nvPr/>
        </p:nvSpPr>
        <p:spPr>
          <a:xfrm>
            <a:off x="6185805" y="3069772"/>
            <a:ext cx="4057651" cy="15784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негативные</a:t>
            </a:r>
          </a:p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дисфункциональные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/ деструктивные)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412D83A-650C-43F2-A819-EE88C3627524}"/>
              </a:ext>
            </a:extLst>
          </p:cNvPr>
          <p:cNvSpPr/>
          <p:nvPr/>
        </p:nvSpPr>
        <p:spPr>
          <a:xfrm>
            <a:off x="3048000" y="0"/>
            <a:ext cx="9144001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>
                <a:latin typeface="Monotype Corsiva" panose="03010101010201010101" pitchFamily="66" charset="0"/>
              </a:rPr>
              <a:t>2. Виды, типы и классификации конфликтов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F6D1E600-90B9-41CC-975C-091DC4BA4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44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409700" y="2002971"/>
            <a:ext cx="9372600" cy="2852057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По субъекту</a:t>
            </a: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BF33405-7E8A-4369-9B18-F50F565E9691}"/>
              </a:ext>
            </a:extLst>
          </p:cNvPr>
          <p:cNvSpPr/>
          <p:nvPr/>
        </p:nvSpPr>
        <p:spPr>
          <a:xfrm>
            <a:off x="1948543" y="3069772"/>
            <a:ext cx="4057651" cy="707571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межличностные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19C44AE-EC35-4FF6-8147-3234FC696373}"/>
              </a:ext>
            </a:extLst>
          </p:cNvPr>
          <p:cNvSpPr/>
          <p:nvPr/>
        </p:nvSpPr>
        <p:spPr>
          <a:xfrm>
            <a:off x="6185805" y="3069772"/>
            <a:ext cx="4057651" cy="707571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межгрупповые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BF35AF1-8602-4439-A098-E628CA39DFD6}"/>
              </a:ext>
            </a:extLst>
          </p:cNvPr>
          <p:cNvSpPr/>
          <p:nvPr/>
        </p:nvSpPr>
        <p:spPr>
          <a:xfrm>
            <a:off x="1948542" y="3875315"/>
            <a:ext cx="4057651" cy="707571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внутриличностные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6D4BEF3-7C8C-4B29-914B-CFC154A11670}"/>
              </a:ext>
            </a:extLst>
          </p:cNvPr>
          <p:cNvSpPr/>
          <p:nvPr/>
        </p:nvSpPr>
        <p:spPr>
          <a:xfrm>
            <a:off x="6185805" y="3875315"/>
            <a:ext cx="4057651" cy="707571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личность-группа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462D8A5-CE87-4196-9B44-5F8B1BEC9C7E}"/>
              </a:ext>
            </a:extLst>
          </p:cNvPr>
          <p:cNvSpPr/>
          <p:nvPr/>
        </p:nvSpPr>
        <p:spPr>
          <a:xfrm>
            <a:off x="3048000" y="0"/>
            <a:ext cx="9144001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>
                <a:latin typeface="Monotype Corsiva" panose="03010101010201010101" pitchFamily="66" charset="0"/>
              </a:rPr>
              <a:t>2. Виды, типы и классификации конфликтов</a:t>
            </a: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A3B7D8A3-433D-483D-936A-03E541281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13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609599" y="925286"/>
            <a:ext cx="10951029" cy="5932713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Позитивные 							Негативные</a:t>
            </a: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462D8A5-CE87-4196-9B44-5F8B1BEC9C7E}"/>
              </a:ext>
            </a:extLst>
          </p:cNvPr>
          <p:cNvSpPr/>
          <p:nvPr/>
        </p:nvSpPr>
        <p:spPr>
          <a:xfrm>
            <a:off x="7108371" y="0"/>
            <a:ext cx="5083630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>
                <a:latin typeface="Monotype Corsiva" panose="03010101010201010101" pitchFamily="66" charset="0"/>
              </a:rPr>
              <a:t>3. Функции конфликтов</a:t>
            </a:r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059A1FE5-2153-4704-BD09-D4632B9A96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729597"/>
              </p:ext>
            </p:extLst>
          </p:nvPr>
        </p:nvGraphicFramePr>
        <p:xfrm>
          <a:off x="914400" y="1383030"/>
          <a:ext cx="10344150" cy="5132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2075">
                  <a:extLst>
                    <a:ext uri="{9D8B030D-6E8A-4147-A177-3AD203B41FA5}">
                      <a16:colId xmlns:a16="http://schemas.microsoft.com/office/drawing/2014/main" val="196664313"/>
                    </a:ext>
                  </a:extLst>
                </a:gridCol>
                <a:gridCol w="5172075">
                  <a:extLst>
                    <a:ext uri="{9D8B030D-6E8A-4147-A177-3AD203B41FA5}">
                      <a16:colId xmlns:a16="http://schemas.microsoft.com/office/drawing/2014/main" val="862123081"/>
                    </a:ext>
                  </a:extLst>
                </a:gridCol>
              </a:tblGrid>
              <a:tr h="9258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конфликт способствует возрастанию степени сплоченности и организованности группы</a:t>
                      </a:r>
                      <a:endParaRPr lang="ru-KZ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solidFill>
                      <a:schemeClr val="bg2"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ухудшение социально-психологического климата</a:t>
                      </a:r>
                      <a:endParaRPr lang="ru-KZ" sz="20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solidFill>
                      <a:schemeClr val="bg2"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5461"/>
                  </a:ext>
                </a:extLst>
              </a:tr>
              <a:tr h="1691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стимулирует предприимчивость и творчество конфликтующих</a:t>
                      </a:r>
                    </a:p>
                  </a:txBody>
                  <a:tcPr marL="50800" marR="50800" marT="0" marB="0">
                    <a:solidFill>
                      <a:schemeClr val="accent1">
                        <a:tint val="40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неадекватное, социально неоправданное восприятие конфликтующими сторонами друг друга, а также непонимание их коренных интересов</a:t>
                      </a:r>
                    </a:p>
                  </a:txBody>
                  <a:tcPr marL="50800" marR="50800" marT="0" marB="0">
                    <a:solidFill>
                      <a:schemeClr val="accent1">
                        <a:tint val="40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827745"/>
                  </a:ext>
                </a:extLst>
              </a:tr>
              <a:tr h="119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помогает выявить проблему и различные точки зрения на неё, разные подходы к устранению проблем</a:t>
                      </a:r>
                    </a:p>
                  </a:txBody>
                  <a:tcPr marL="50800" marR="50800" marT="0" marB="0">
                    <a:solidFill>
                      <a:schemeClr val="accent1">
                        <a:tint val="20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снижение активности сотрудничества </a:t>
                      </a:r>
                      <a:r>
                        <a:rPr lang="ru-RU" sz="20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конфликтантов</a:t>
                      </a:r>
                      <a:r>
                        <a:rPr lang="ru-RU" sz="20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во время конфликта и после него</a:t>
                      </a:r>
                    </a:p>
                  </a:txBody>
                  <a:tcPr marL="50800" marR="50800" marT="0" marB="0">
                    <a:solidFill>
                      <a:schemeClr val="accent1">
                        <a:tint val="20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450725"/>
                  </a:ext>
                </a:extLst>
              </a:tr>
              <a:tr h="12453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конфликт выполняет диагностическую функцию, показывая реальную картину отношений между членами группы</a:t>
                      </a:r>
                    </a:p>
                  </a:txBody>
                  <a:tcPr marL="50800" marR="50800" marT="0" marB="0">
                    <a:solidFill>
                      <a:schemeClr val="accent1">
                        <a:tint val="40000"/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формируется дух конфронтации и противоборства в ущерб эффективному решению реальных проблем и преодолению разногласий</a:t>
                      </a:r>
                    </a:p>
                  </a:txBody>
                  <a:tcPr marL="50800" marR="50800" marT="0" marB="0">
                    <a:solidFill>
                      <a:schemeClr val="accent1">
                        <a:tint val="40000"/>
                        <a:alpha val="5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074272"/>
                  </a:ext>
                </a:extLst>
              </a:tr>
            </a:tbl>
          </a:graphicData>
        </a:graphic>
      </p:graphicFrame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9C5120F4-65F6-4E0A-8EBF-52E514E34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562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10836" y="831273"/>
            <a:ext cx="11988799" cy="593898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24000">
                <a:schemeClr val="accent1">
                  <a:lumMod val="0"/>
                  <a:lumOff val="100000"/>
                </a:schemeClr>
              </a:gs>
              <a:gs pos="50000">
                <a:schemeClr val="accent1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Мифы о конфликтах:</a:t>
            </a:r>
          </a:p>
          <a:p>
            <a:pPr algn="ctr"/>
            <a:endParaRPr lang="ru-RU" sz="1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462D8A5-CE87-4196-9B44-5F8B1BEC9C7E}"/>
              </a:ext>
            </a:extLst>
          </p:cNvPr>
          <p:cNvSpPr/>
          <p:nvPr/>
        </p:nvSpPr>
        <p:spPr>
          <a:xfrm>
            <a:off x="2046514" y="0"/>
            <a:ext cx="10145487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450" dirty="0">
                <a:latin typeface="Monotype Corsiva" panose="03010101010201010101" pitchFamily="66" charset="0"/>
              </a:rPr>
              <a:t>4. Мифы о конфликтах. Факторы, влияющие на конфликт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082A0D3-C69E-47BC-9502-CC3C1C00907B}"/>
              </a:ext>
            </a:extLst>
          </p:cNvPr>
          <p:cNvSpPr/>
          <p:nvPr/>
        </p:nvSpPr>
        <p:spPr>
          <a:xfrm>
            <a:off x="858981" y="1503711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Конфликт – это всегда плохо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455DAE3-B522-4F9B-9D92-4C6F60E260B3}"/>
              </a:ext>
            </a:extLst>
          </p:cNvPr>
          <p:cNvSpPr/>
          <p:nvPr/>
        </p:nvSpPr>
        <p:spPr>
          <a:xfrm>
            <a:off x="858980" y="2754000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В конфликте всегда кто-то виноват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C28C1E2-252C-4CF8-B56C-D5F780EFE1EB}"/>
              </a:ext>
            </a:extLst>
          </p:cNvPr>
          <p:cNvSpPr/>
          <p:nvPr/>
        </p:nvSpPr>
        <p:spPr>
          <a:xfrm>
            <a:off x="858981" y="4047753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Конфликт нужно разрешать сразу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E17A31E-07D1-4E39-8B57-1FC30D76A5B6}"/>
              </a:ext>
            </a:extLst>
          </p:cNvPr>
          <p:cNvSpPr/>
          <p:nvPr/>
        </p:nvSpPr>
        <p:spPr>
          <a:xfrm>
            <a:off x="858980" y="5298042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Любой конфликт можно решить выгодно для всех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8F50019C-9287-4A02-B708-6EF301F63EFF}"/>
              </a:ext>
            </a:extLst>
          </p:cNvPr>
          <p:cNvSpPr/>
          <p:nvPr/>
        </p:nvSpPr>
        <p:spPr>
          <a:xfrm>
            <a:off x="6320311" y="1503711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>
                <a:latin typeface="Cambria" panose="02040503050406030204" pitchFamily="18" charset="0"/>
                <a:ea typeface="Cambria" panose="02040503050406030204" pitchFamily="18" charset="0"/>
              </a:rPr>
              <a:t>Конфликтовать – это плохо/сложно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D8B478C8-BFCA-45CE-A99D-CB46CCD8F034}"/>
              </a:ext>
            </a:extLst>
          </p:cNvPr>
          <p:cNvSpPr/>
          <p:nvPr/>
        </p:nvSpPr>
        <p:spPr>
          <a:xfrm>
            <a:off x="6320310" y="2754000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В конфликте всегда виноват кто-то один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8503F064-B763-44B5-B344-571D2F8529F9}"/>
              </a:ext>
            </a:extLst>
          </p:cNvPr>
          <p:cNvSpPr/>
          <p:nvPr/>
        </p:nvSpPr>
        <p:spPr>
          <a:xfrm>
            <a:off x="6320311" y="4047753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После конфликта отношения навсегда испортятся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D703B8DC-6408-43D1-AC76-AF776AC97CAC}"/>
              </a:ext>
            </a:extLst>
          </p:cNvPr>
          <p:cNvSpPr/>
          <p:nvPr/>
        </p:nvSpPr>
        <p:spPr>
          <a:xfrm>
            <a:off x="6320310" y="5298042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Если не обращать внимание, то конфликт сам исчезнет</a:t>
            </a:r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B189510C-7426-43EC-BE50-5BF1F3B963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83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10836" y="831273"/>
            <a:ext cx="11988799" cy="593898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24000">
                <a:schemeClr val="accent1">
                  <a:lumMod val="0"/>
                  <a:lumOff val="100000"/>
                </a:schemeClr>
              </a:gs>
              <a:gs pos="50000">
                <a:schemeClr val="accent1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Факторы, влияющие на конфликты:</a:t>
            </a:r>
          </a:p>
          <a:p>
            <a:pPr algn="ctr"/>
            <a:endParaRPr lang="ru-RU" sz="1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462D8A5-CE87-4196-9B44-5F8B1BEC9C7E}"/>
              </a:ext>
            </a:extLst>
          </p:cNvPr>
          <p:cNvSpPr/>
          <p:nvPr/>
        </p:nvSpPr>
        <p:spPr>
          <a:xfrm>
            <a:off x="2046514" y="0"/>
            <a:ext cx="10145487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450" dirty="0">
                <a:latin typeface="Monotype Corsiva" panose="03010101010201010101" pitchFamily="66" charset="0"/>
              </a:rPr>
              <a:t>4. Мифы о конфликтах. Факторы, влияющие на конфликт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082A0D3-C69E-47BC-9502-CC3C1C00907B}"/>
              </a:ext>
            </a:extLst>
          </p:cNvPr>
          <p:cNvSpPr/>
          <p:nvPr/>
        </p:nvSpPr>
        <p:spPr>
          <a:xfrm>
            <a:off x="858981" y="1503711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Эволюционные закономерности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455DAE3-B522-4F9B-9D92-4C6F60E260B3}"/>
              </a:ext>
            </a:extLst>
          </p:cNvPr>
          <p:cNvSpPr/>
          <p:nvPr/>
        </p:nvSpPr>
        <p:spPr>
          <a:xfrm>
            <a:off x="858980" y="2754000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Биологические особенности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C28C1E2-252C-4CF8-B56C-D5F780EFE1EB}"/>
              </a:ext>
            </a:extLst>
          </p:cNvPr>
          <p:cNvSpPr/>
          <p:nvPr/>
        </p:nvSpPr>
        <p:spPr>
          <a:xfrm>
            <a:off x="858981" y="4047753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Индивидуально-типологические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E17A31E-07D1-4E39-8B57-1FC30D76A5B6}"/>
              </a:ext>
            </a:extLst>
          </p:cNvPr>
          <p:cNvSpPr/>
          <p:nvPr/>
        </p:nvSpPr>
        <p:spPr>
          <a:xfrm>
            <a:off x="858980" y="5298042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Социальный контекст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8F50019C-9287-4A02-B708-6EF301F63EFF}"/>
              </a:ext>
            </a:extLst>
          </p:cNvPr>
          <p:cNvSpPr/>
          <p:nvPr/>
        </p:nvSpPr>
        <p:spPr>
          <a:xfrm>
            <a:off x="6320311" y="1503711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Культурный контекст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D8B478C8-BFCA-45CE-A99D-CB46CCD8F034}"/>
              </a:ext>
            </a:extLst>
          </p:cNvPr>
          <p:cNvSpPr/>
          <p:nvPr/>
        </p:nvSpPr>
        <p:spPr>
          <a:xfrm>
            <a:off x="6320310" y="2754000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Исторический контекст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8503F064-B763-44B5-B344-571D2F8529F9}"/>
              </a:ext>
            </a:extLst>
          </p:cNvPr>
          <p:cNvSpPr/>
          <p:nvPr/>
        </p:nvSpPr>
        <p:spPr>
          <a:xfrm>
            <a:off x="6320311" y="4047753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Временная перспектива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D703B8DC-6408-43D1-AC76-AF776AC97CAC}"/>
              </a:ext>
            </a:extLst>
          </p:cNvPr>
          <p:cNvSpPr/>
          <p:nvPr/>
        </p:nvSpPr>
        <p:spPr>
          <a:xfrm>
            <a:off x="6320310" y="5298042"/>
            <a:ext cx="5126183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Семейный контекст</a:t>
            </a:r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8D65412C-2157-4484-B5AF-421571BEB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79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687410A-344F-42E3-8718-DC4A9B98CDA9}"/>
              </a:ext>
            </a:extLst>
          </p:cNvPr>
          <p:cNvSpPr/>
          <p:nvPr/>
        </p:nvSpPr>
        <p:spPr>
          <a:xfrm>
            <a:off x="1469571" y="1939636"/>
            <a:ext cx="9252857" cy="2576946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Задача</a:t>
            </a: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462D8A5-CE87-4196-9B44-5F8B1BEC9C7E}"/>
              </a:ext>
            </a:extLst>
          </p:cNvPr>
          <p:cNvSpPr/>
          <p:nvPr/>
        </p:nvSpPr>
        <p:spPr>
          <a:xfrm>
            <a:off x="2046514" y="0"/>
            <a:ext cx="10145487" cy="729342"/>
          </a:xfrm>
          <a:prstGeom prst="roundRect">
            <a:avLst/>
          </a:prstGeom>
          <a:gradFill flip="none" rotWithShape="1">
            <a:gsLst>
              <a:gs pos="47000">
                <a:schemeClr val="accent1"/>
              </a:gs>
              <a:gs pos="41000">
                <a:schemeClr val="accent1">
                  <a:lumMod val="97000"/>
                  <a:lumOff val="3000"/>
                </a:schemeClr>
              </a:gs>
              <a:gs pos="93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>
                <a:latin typeface="Monotype Corsiva" panose="03010101010201010101" pitchFamily="66" charset="0"/>
              </a:rPr>
              <a:t>5. Конфликт как задача. Общая структура задачи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082A0D3-C69E-47BC-9502-CC3C1C00907B}"/>
              </a:ext>
            </a:extLst>
          </p:cNvPr>
          <p:cNvSpPr/>
          <p:nvPr/>
        </p:nvSpPr>
        <p:spPr>
          <a:xfrm>
            <a:off x="1948544" y="2944586"/>
            <a:ext cx="2667000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Условие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455DAE3-B522-4F9B-9D92-4C6F60E260B3}"/>
              </a:ext>
            </a:extLst>
          </p:cNvPr>
          <p:cNvSpPr/>
          <p:nvPr/>
        </p:nvSpPr>
        <p:spPr>
          <a:xfrm>
            <a:off x="4762499" y="2944586"/>
            <a:ext cx="2667000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Алгоритм действий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5E76889C-4B24-4C56-B538-EE9CA484C95D}"/>
              </a:ext>
            </a:extLst>
          </p:cNvPr>
          <p:cNvSpPr/>
          <p:nvPr/>
        </p:nvSpPr>
        <p:spPr>
          <a:xfrm>
            <a:off x="7576454" y="2944586"/>
            <a:ext cx="2667000" cy="968828"/>
          </a:xfrm>
          <a:prstGeom prst="roundRect">
            <a:avLst/>
          </a:prstGeom>
          <a:gradFill flip="none" rotWithShape="1">
            <a:gsLst>
              <a:gs pos="74000">
                <a:schemeClr val="accent1"/>
              </a:gs>
              <a:gs pos="27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</a:t>
            </a: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98ADD850-75D3-4C29-B2C7-B60D67C52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5064" y="6568592"/>
            <a:ext cx="7766936" cy="358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Подготовил: Пошатылюк В.</a:t>
            </a:r>
            <a:endParaRPr lang="ru-KZ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80712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3083</TotalTime>
  <Words>438</Words>
  <Application>Microsoft Office PowerPoint</Application>
  <PresentationFormat>Широкоэкранный</PresentationFormat>
  <Paragraphs>137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Monotype Corsiva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психология конфликтов</dc:title>
  <dc:creator>asus</dc:creator>
  <cp:lastModifiedBy>asus</cp:lastModifiedBy>
  <cp:revision>19</cp:revision>
  <dcterms:created xsi:type="dcterms:W3CDTF">2022-01-31T22:09:18Z</dcterms:created>
  <dcterms:modified xsi:type="dcterms:W3CDTF">2024-01-08T09:04:23Z</dcterms:modified>
</cp:coreProperties>
</file>