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07" r:id="rId3"/>
    <p:sldId id="309" r:id="rId4"/>
    <p:sldId id="323" r:id="rId5"/>
    <p:sldId id="308" r:id="rId6"/>
    <p:sldId id="312" r:id="rId7"/>
    <p:sldId id="322" r:id="rId8"/>
    <p:sldId id="324" r:id="rId9"/>
    <p:sldId id="325" r:id="rId10"/>
    <p:sldId id="326" r:id="rId11"/>
    <p:sldId id="257" r:id="rId12"/>
    <p:sldId id="310" r:id="rId13"/>
    <p:sldId id="315" r:id="rId14"/>
    <p:sldId id="316" r:id="rId15"/>
    <p:sldId id="317" r:id="rId16"/>
    <p:sldId id="318" r:id="rId17"/>
    <p:sldId id="319" r:id="rId18"/>
    <p:sldId id="320" r:id="rId19"/>
    <p:sldId id="327" r:id="rId20"/>
    <p:sldId id="329" r:id="rId21"/>
    <p:sldId id="330" r:id="rId22"/>
    <p:sldId id="331" r:id="rId23"/>
    <p:sldId id="275" r:id="rId24"/>
  </p:sldIdLst>
  <p:sldSz cx="12192000" cy="6858000"/>
  <p:notesSz cx="10018713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4-123" initials="1" lastIdx="0" clrIdx="0">
    <p:extLst>
      <p:ext uri="{19B8F6BF-5375-455C-9EA6-DF929625EA0E}">
        <p15:presenceInfo xmlns:p15="http://schemas.microsoft.com/office/powerpoint/2012/main" userId="bddc917b6580bf0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64" autoAdjust="0"/>
  </p:normalViewPr>
  <p:slideViewPr>
    <p:cSldViewPr snapToGrid="0">
      <p:cViewPr varScale="1">
        <p:scale>
          <a:sx n="104" d="100"/>
          <a:sy n="104" d="100"/>
        </p:scale>
        <p:origin x="87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0F12A5-5D1A-41B2-8F32-FDEE03CB95D2}" type="doc">
      <dgm:prSet loTypeId="urn:microsoft.com/office/officeart/2008/layout/HorizontalMultiLevelHierarchy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4400382-2A5D-43B0-B15B-728C02D53877}">
      <dgm:prSet phldrT="[Текст]"/>
      <dgm:spPr/>
      <dgm:t>
        <a:bodyPr/>
        <a:lstStyle/>
        <a:p>
          <a:r>
            <a:rPr lang="ru-RU" dirty="0" smtClean="0"/>
            <a:t>Национальная система квалификаций (НСК)</a:t>
          </a:r>
          <a:endParaRPr lang="ru-RU" dirty="0"/>
        </a:p>
      </dgm:t>
    </dgm:pt>
    <dgm:pt modelId="{80517731-BAD6-4B2D-A59D-4CD35015F34E}" type="parTrans" cxnId="{5944575E-AE8B-4D5B-92A4-70503DF9387F}">
      <dgm:prSet/>
      <dgm:spPr/>
      <dgm:t>
        <a:bodyPr/>
        <a:lstStyle/>
        <a:p>
          <a:endParaRPr lang="ru-RU"/>
        </a:p>
      </dgm:t>
    </dgm:pt>
    <dgm:pt modelId="{FA18A630-6BFD-46F3-99CF-7A3D54FC327F}" type="sibTrans" cxnId="{5944575E-AE8B-4D5B-92A4-70503DF9387F}">
      <dgm:prSet/>
      <dgm:spPr/>
      <dgm:t>
        <a:bodyPr/>
        <a:lstStyle/>
        <a:p>
          <a:endParaRPr lang="ru-RU"/>
        </a:p>
      </dgm:t>
    </dgm:pt>
    <dgm:pt modelId="{A988EEFC-8223-4E74-814F-B0F9D98574E6}">
      <dgm:prSet phldrT="[Текст]" custT="1"/>
      <dgm:spPr/>
      <dgm:t>
        <a:bodyPr/>
        <a:lstStyle/>
        <a:p>
          <a:r>
            <a:rPr lang="ru-RU" sz="1800" dirty="0" smtClean="0"/>
            <a:t>Национальная рамка квалификаций (НРК) - </a:t>
          </a:r>
          <a:r>
            <a:rPr lang="ru-RU" sz="1800" b="0" i="0" dirty="0" smtClean="0"/>
            <a:t>структурированное описание уровней квалификаций, признаваемых на рынке труда (в РК состоит из 8 уровней).</a:t>
          </a:r>
          <a:r>
            <a:rPr lang="ru-RU" sz="1800" dirty="0" smtClean="0"/>
            <a:t> </a:t>
          </a:r>
          <a:endParaRPr lang="ru-RU" sz="1800" dirty="0"/>
        </a:p>
      </dgm:t>
    </dgm:pt>
    <dgm:pt modelId="{49BFC7B5-6404-4AD2-8DD1-CE715D7C8F85}" type="parTrans" cxnId="{4B6DCA39-41EC-4490-9EA2-661116ABF5DE}">
      <dgm:prSet/>
      <dgm:spPr/>
      <dgm:t>
        <a:bodyPr/>
        <a:lstStyle/>
        <a:p>
          <a:endParaRPr lang="ru-RU"/>
        </a:p>
      </dgm:t>
    </dgm:pt>
    <dgm:pt modelId="{97D7372F-1377-48D2-AEA3-AA74DF941C07}" type="sibTrans" cxnId="{4B6DCA39-41EC-4490-9EA2-661116ABF5DE}">
      <dgm:prSet/>
      <dgm:spPr/>
      <dgm:t>
        <a:bodyPr/>
        <a:lstStyle/>
        <a:p>
          <a:endParaRPr lang="ru-RU"/>
        </a:p>
      </dgm:t>
    </dgm:pt>
    <dgm:pt modelId="{843FF806-745B-4EA8-A09C-AA5171859280}">
      <dgm:prSet phldrT="[Текст]" custT="1"/>
      <dgm:spPr/>
      <dgm:t>
        <a:bodyPr/>
        <a:lstStyle/>
        <a:p>
          <a:r>
            <a:rPr lang="ru-RU" sz="1800" dirty="0" smtClean="0"/>
            <a:t>Отраслевая рамка квалификаций (ОРК) - </a:t>
          </a:r>
          <a:r>
            <a:rPr lang="ru-RU" sz="1800" b="0" i="0" dirty="0" smtClean="0"/>
            <a:t>структурированное описание уровней квалификаций, признаваемых в отрасли</a:t>
          </a:r>
          <a:endParaRPr lang="ru-RU" sz="1800" dirty="0"/>
        </a:p>
      </dgm:t>
    </dgm:pt>
    <dgm:pt modelId="{5FF73FF6-41B0-4EA9-8708-1F2992446C46}" type="parTrans" cxnId="{71F0DC4D-722C-4096-8E5E-C9E2F5CA8FC1}">
      <dgm:prSet/>
      <dgm:spPr/>
      <dgm:t>
        <a:bodyPr/>
        <a:lstStyle/>
        <a:p>
          <a:endParaRPr lang="ru-RU"/>
        </a:p>
      </dgm:t>
    </dgm:pt>
    <dgm:pt modelId="{3D569072-FED4-4F71-A543-6664E66EBEB7}" type="sibTrans" cxnId="{71F0DC4D-722C-4096-8E5E-C9E2F5CA8FC1}">
      <dgm:prSet/>
      <dgm:spPr/>
      <dgm:t>
        <a:bodyPr/>
        <a:lstStyle/>
        <a:p>
          <a:endParaRPr lang="ru-RU"/>
        </a:p>
      </dgm:t>
    </dgm:pt>
    <dgm:pt modelId="{F2DBF449-1C9E-4E33-AA4B-046B69FF750D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Профессиональные стандарты (ПС)- </a:t>
          </a:r>
          <a:r>
            <a:rPr lang="ru-RU" sz="1800" b="0" i="0" dirty="0" smtClean="0">
              <a:solidFill>
                <a:schemeClr val="tx1"/>
              </a:solidFill>
            </a:rPr>
            <a:t>стандарт, определяющий в конкретной области профессиональной деятельности требования к уровню квалификации и компетентности, содержанию, качеству и условиям труда</a:t>
          </a:r>
          <a:r>
            <a:rPr lang="ru-RU" sz="1800" b="0" i="0" dirty="0" smtClean="0"/>
            <a:t>.</a:t>
          </a:r>
          <a:endParaRPr lang="ru-RU" sz="1800" dirty="0"/>
        </a:p>
      </dgm:t>
    </dgm:pt>
    <dgm:pt modelId="{B6D85EBF-2BDF-4FBA-9A0C-C92E6BE591F5}" type="parTrans" cxnId="{27363B30-9F1D-4FC8-9D16-0D4A375E5026}">
      <dgm:prSet/>
      <dgm:spPr/>
      <dgm:t>
        <a:bodyPr/>
        <a:lstStyle/>
        <a:p>
          <a:endParaRPr lang="ru-RU"/>
        </a:p>
      </dgm:t>
    </dgm:pt>
    <dgm:pt modelId="{879D20E3-C0D6-4FA2-B69F-20CD638B4D54}" type="sibTrans" cxnId="{27363B30-9F1D-4FC8-9D16-0D4A375E5026}">
      <dgm:prSet/>
      <dgm:spPr/>
      <dgm:t>
        <a:bodyPr/>
        <a:lstStyle/>
        <a:p>
          <a:endParaRPr lang="ru-RU"/>
        </a:p>
      </dgm:t>
    </dgm:pt>
    <dgm:pt modelId="{441223C1-59E2-4613-A3AB-2BEDAF38552B}">
      <dgm:prSet phldrT="[Текст]" custT="1"/>
      <dgm:spPr/>
      <dgm:t>
        <a:bodyPr/>
        <a:lstStyle/>
        <a:p>
          <a:r>
            <a:rPr lang="ru-RU" sz="1800" dirty="0" smtClean="0"/>
            <a:t>Сертификация квалификации - </a:t>
          </a:r>
          <a:r>
            <a:rPr lang="ru-RU" sz="1800" b="0" i="0" dirty="0" smtClean="0"/>
            <a:t>признание умений, знаний и навыков по соответствующим квалификациям.</a:t>
          </a:r>
          <a:endParaRPr lang="ru-RU" sz="1800" dirty="0"/>
        </a:p>
      </dgm:t>
    </dgm:pt>
    <dgm:pt modelId="{C4AE691B-C283-4D0F-926A-C132E0A91372}" type="parTrans" cxnId="{10518F22-F71F-4652-800D-B44AC4D44D48}">
      <dgm:prSet/>
      <dgm:spPr/>
      <dgm:t>
        <a:bodyPr/>
        <a:lstStyle/>
        <a:p>
          <a:endParaRPr lang="ru-RU"/>
        </a:p>
      </dgm:t>
    </dgm:pt>
    <dgm:pt modelId="{1107749C-B3CE-435F-AF11-B7629E470E94}" type="sibTrans" cxnId="{10518F22-F71F-4652-800D-B44AC4D44D48}">
      <dgm:prSet/>
      <dgm:spPr/>
      <dgm:t>
        <a:bodyPr/>
        <a:lstStyle/>
        <a:p>
          <a:endParaRPr lang="ru-RU"/>
        </a:p>
      </dgm:t>
    </dgm:pt>
    <dgm:pt modelId="{2850C2AB-8DD5-4FFF-AC5E-2CCB516CB6CA}">
      <dgm:prSet phldrT="[Текст]" custT="1"/>
      <dgm:spPr/>
      <dgm:t>
        <a:bodyPr/>
        <a:lstStyle/>
        <a:p>
          <a:r>
            <a:rPr lang="ru-RU" sz="1800" dirty="0" smtClean="0"/>
            <a:t>Образовательные программы - </a:t>
          </a:r>
          <a:r>
            <a:rPr lang="ru-RU" sz="1800" b="0" i="0" dirty="0" smtClean="0"/>
            <a:t>программы обучения на основе профессиональных стандартов.</a:t>
          </a:r>
          <a:endParaRPr lang="ru-RU" sz="1800" dirty="0"/>
        </a:p>
      </dgm:t>
    </dgm:pt>
    <dgm:pt modelId="{481670AE-9CF6-48A1-B141-D0DD3CA87F39}" type="parTrans" cxnId="{105A8274-16A0-47E8-83CC-A2EF04F2FF71}">
      <dgm:prSet/>
      <dgm:spPr/>
      <dgm:t>
        <a:bodyPr/>
        <a:lstStyle/>
        <a:p>
          <a:endParaRPr lang="ru-RU"/>
        </a:p>
      </dgm:t>
    </dgm:pt>
    <dgm:pt modelId="{D50BAB37-166B-439E-97CA-FD0A7A7F2B73}" type="sibTrans" cxnId="{105A8274-16A0-47E8-83CC-A2EF04F2FF71}">
      <dgm:prSet/>
      <dgm:spPr/>
      <dgm:t>
        <a:bodyPr/>
        <a:lstStyle/>
        <a:p>
          <a:endParaRPr lang="ru-RU"/>
        </a:p>
      </dgm:t>
    </dgm:pt>
    <dgm:pt modelId="{BA98E6EC-1BD4-47A4-9D19-E4AFFAD2B9A7}" type="pres">
      <dgm:prSet presAssocID="{A50F12A5-5D1A-41B2-8F32-FDEE03CB95D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A7C60A-8242-4B36-95EC-3A27C70D68A3}" type="pres">
      <dgm:prSet presAssocID="{A4400382-2A5D-43B0-B15B-728C02D53877}" presName="root1" presStyleCnt="0"/>
      <dgm:spPr/>
    </dgm:pt>
    <dgm:pt modelId="{E601F115-44AF-42D0-A7CD-1B9F526BF48E}" type="pres">
      <dgm:prSet presAssocID="{A4400382-2A5D-43B0-B15B-728C02D5387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491029-1AD4-41A8-9F3C-D0F0465169E0}" type="pres">
      <dgm:prSet presAssocID="{A4400382-2A5D-43B0-B15B-728C02D53877}" presName="level2hierChild" presStyleCnt="0"/>
      <dgm:spPr/>
    </dgm:pt>
    <dgm:pt modelId="{BEA2467D-1FCE-4DE6-A26A-6BA4BF1B8C20}" type="pres">
      <dgm:prSet presAssocID="{49BFC7B5-6404-4AD2-8DD1-CE715D7C8F85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9F5E42CB-2F64-4E97-B923-A1960B7D562E}" type="pres">
      <dgm:prSet presAssocID="{49BFC7B5-6404-4AD2-8DD1-CE715D7C8F85}" presName="connTx" presStyleLbl="parChTrans1D2" presStyleIdx="0" presStyleCnt="5"/>
      <dgm:spPr/>
      <dgm:t>
        <a:bodyPr/>
        <a:lstStyle/>
        <a:p>
          <a:endParaRPr lang="ru-RU"/>
        </a:p>
      </dgm:t>
    </dgm:pt>
    <dgm:pt modelId="{72C6E141-60E4-4077-BF6A-7F579D959B0B}" type="pres">
      <dgm:prSet presAssocID="{A988EEFC-8223-4E74-814F-B0F9D98574E6}" presName="root2" presStyleCnt="0"/>
      <dgm:spPr/>
    </dgm:pt>
    <dgm:pt modelId="{40A3F318-F7CD-41CF-8138-825FC2A9BCC6}" type="pres">
      <dgm:prSet presAssocID="{A988EEFC-8223-4E74-814F-B0F9D98574E6}" presName="LevelTwoTextNode" presStyleLbl="node2" presStyleIdx="0" presStyleCnt="5" custScaleX="365461" custScaleY="1526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C03533-0D87-443D-B059-FDE6F4C286B0}" type="pres">
      <dgm:prSet presAssocID="{A988EEFC-8223-4E74-814F-B0F9D98574E6}" presName="level3hierChild" presStyleCnt="0"/>
      <dgm:spPr/>
    </dgm:pt>
    <dgm:pt modelId="{47CCBE0D-6740-4AFD-8FEA-79571D55B60D}" type="pres">
      <dgm:prSet presAssocID="{5FF73FF6-41B0-4EA9-8708-1F2992446C46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7668B046-70AA-48B6-8248-524089E5C84E}" type="pres">
      <dgm:prSet presAssocID="{5FF73FF6-41B0-4EA9-8708-1F2992446C46}" presName="connTx" presStyleLbl="parChTrans1D2" presStyleIdx="1" presStyleCnt="5"/>
      <dgm:spPr/>
      <dgm:t>
        <a:bodyPr/>
        <a:lstStyle/>
        <a:p>
          <a:endParaRPr lang="ru-RU"/>
        </a:p>
      </dgm:t>
    </dgm:pt>
    <dgm:pt modelId="{77A6D8B6-8B48-4981-8E9E-10E80A139E49}" type="pres">
      <dgm:prSet presAssocID="{843FF806-745B-4EA8-A09C-AA5171859280}" presName="root2" presStyleCnt="0"/>
      <dgm:spPr/>
    </dgm:pt>
    <dgm:pt modelId="{E34E1563-AB82-45F8-A225-81870AA875E8}" type="pres">
      <dgm:prSet presAssocID="{843FF806-745B-4EA8-A09C-AA5171859280}" presName="LevelTwoTextNode" presStyleLbl="node2" presStyleIdx="1" presStyleCnt="5" custScaleX="366070" custScaleY="109157" custLinFactNeighborX="8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AAEB001-D9F1-4B10-9DCA-2FE14F5041CC}" type="pres">
      <dgm:prSet presAssocID="{843FF806-745B-4EA8-A09C-AA5171859280}" presName="level3hierChild" presStyleCnt="0"/>
      <dgm:spPr/>
    </dgm:pt>
    <dgm:pt modelId="{A2C6E1C3-D3B6-49AB-B189-86EEF54EC4CD}" type="pres">
      <dgm:prSet presAssocID="{B6D85EBF-2BDF-4FBA-9A0C-C92E6BE591F5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51C11974-7E75-47FE-A641-0185D2FEF2B9}" type="pres">
      <dgm:prSet presAssocID="{B6D85EBF-2BDF-4FBA-9A0C-C92E6BE591F5}" presName="connTx" presStyleLbl="parChTrans1D2" presStyleIdx="2" presStyleCnt="5"/>
      <dgm:spPr/>
      <dgm:t>
        <a:bodyPr/>
        <a:lstStyle/>
        <a:p>
          <a:endParaRPr lang="ru-RU"/>
        </a:p>
      </dgm:t>
    </dgm:pt>
    <dgm:pt modelId="{3FFC40DC-B1F4-4EA8-996B-7F636BBD065C}" type="pres">
      <dgm:prSet presAssocID="{F2DBF449-1C9E-4E33-AA4B-046B69FF750D}" presName="root2" presStyleCnt="0"/>
      <dgm:spPr/>
    </dgm:pt>
    <dgm:pt modelId="{2AC107F7-D7CA-4172-8C7B-7B52BB508D27}" type="pres">
      <dgm:prSet presAssocID="{F2DBF449-1C9E-4E33-AA4B-046B69FF750D}" presName="LevelTwoTextNode" presStyleLbl="node2" presStyleIdx="2" presStyleCnt="5" custScaleX="362922" custScaleY="1860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7A9227-9896-47BF-A5B4-626DEB8D973B}" type="pres">
      <dgm:prSet presAssocID="{F2DBF449-1C9E-4E33-AA4B-046B69FF750D}" presName="level3hierChild" presStyleCnt="0"/>
      <dgm:spPr/>
    </dgm:pt>
    <dgm:pt modelId="{D5173C0E-D821-4ECC-9F59-19A7AB833A19}" type="pres">
      <dgm:prSet presAssocID="{481670AE-9CF6-48A1-B141-D0DD3CA87F39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98F5D092-4D0F-41B1-A22B-9D65CA3793AC}" type="pres">
      <dgm:prSet presAssocID="{481670AE-9CF6-48A1-B141-D0DD3CA87F39}" presName="connTx" presStyleLbl="parChTrans1D2" presStyleIdx="3" presStyleCnt="5"/>
      <dgm:spPr/>
      <dgm:t>
        <a:bodyPr/>
        <a:lstStyle/>
        <a:p>
          <a:endParaRPr lang="ru-RU"/>
        </a:p>
      </dgm:t>
    </dgm:pt>
    <dgm:pt modelId="{E78FCC73-D47A-4B7B-A35C-F737FC404CA3}" type="pres">
      <dgm:prSet presAssocID="{2850C2AB-8DD5-4FFF-AC5E-2CCB516CB6CA}" presName="root2" presStyleCnt="0"/>
      <dgm:spPr/>
    </dgm:pt>
    <dgm:pt modelId="{3EB35720-43BD-44DA-AB19-6A991C93FC12}" type="pres">
      <dgm:prSet presAssocID="{2850C2AB-8DD5-4FFF-AC5E-2CCB516CB6CA}" presName="LevelTwoTextNode" presStyleLbl="node2" presStyleIdx="3" presStyleCnt="5" custScaleX="3556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1C63CA-EC91-4286-8F82-7C7EBB1BF821}" type="pres">
      <dgm:prSet presAssocID="{2850C2AB-8DD5-4FFF-AC5E-2CCB516CB6CA}" presName="level3hierChild" presStyleCnt="0"/>
      <dgm:spPr/>
    </dgm:pt>
    <dgm:pt modelId="{7E830BF7-7EAE-4AC6-B59A-614ED234DF32}" type="pres">
      <dgm:prSet presAssocID="{C4AE691B-C283-4D0F-926A-C132E0A91372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C0848CFC-5846-4094-8A40-16D690BFCA61}" type="pres">
      <dgm:prSet presAssocID="{C4AE691B-C283-4D0F-926A-C132E0A91372}" presName="connTx" presStyleLbl="parChTrans1D2" presStyleIdx="4" presStyleCnt="5"/>
      <dgm:spPr/>
      <dgm:t>
        <a:bodyPr/>
        <a:lstStyle/>
        <a:p>
          <a:endParaRPr lang="ru-RU"/>
        </a:p>
      </dgm:t>
    </dgm:pt>
    <dgm:pt modelId="{E0E0F269-52B8-41F4-9210-FA39EF306521}" type="pres">
      <dgm:prSet presAssocID="{441223C1-59E2-4613-A3AB-2BEDAF38552B}" presName="root2" presStyleCnt="0"/>
      <dgm:spPr/>
    </dgm:pt>
    <dgm:pt modelId="{FEA06662-013F-4649-B0C7-BE7712992144}" type="pres">
      <dgm:prSet presAssocID="{441223C1-59E2-4613-A3AB-2BEDAF38552B}" presName="LevelTwoTextNode" presStyleLbl="node2" presStyleIdx="4" presStyleCnt="5" custScaleX="351030" custLinFactNeighborX="2074" custLinFactNeighborY="-38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15E969-79E7-454D-8F18-07A0D04BFD22}" type="pres">
      <dgm:prSet presAssocID="{441223C1-59E2-4613-A3AB-2BEDAF38552B}" presName="level3hierChild" presStyleCnt="0"/>
      <dgm:spPr/>
    </dgm:pt>
  </dgm:ptLst>
  <dgm:cxnLst>
    <dgm:cxn modelId="{85266B8B-C166-4043-8680-FBC8B6C1B769}" type="presOf" srcId="{441223C1-59E2-4613-A3AB-2BEDAF38552B}" destId="{FEA06662-013F-4649-B0C7-BE7712992144}" srcOrd="0" destOrd="0" presId="urn:microsoft.com/office/officeart/2008/layout/HorizontalMultiLevelHierarchy"/>
    <dgm:cxn modelId="{4B6DCA39-41EC-4490-9EA2-661116ABF5DE}" srcId="{A4400382-2A5D-43B0-B15B-728C02D53877}" destId="{A988EEFC-8223-4E74-814F-B0F9D98574E6}" srcOrd="0" destOrd="0" parTransId="{49BFC7B5-6404-4AD2-8DD1-CE715D7C8F85}" sibTransId="{97D7372F-1377-48D2-AEA3-AA74DF941C07}"/>
    <dgm:cxn modelId="{8550882D-2256-4C45-867C-12CDFF1DFB19}" type="presOf" srcId="{481670AE-9CF6-48A1-B141-D0DD3CA87F39}" destId="{D5173C0E-D821-4ECC-9F59-19A7AB833A19}" srcOrd="0" destOrd="0" presId="urn:microsoft.com/office/officeart/2008/layout/HorizontalMultiLevelHierarchy"/>
    <dgm:cxn modelId="{AB65FBDD-600B-4A03-8142-003E23E20A3D}" type="presOf" srcId="{B6D85EBF-2BDF-4FBA-9A0C-C92E6BE591F5}" destId="{A2C6E1C3-D3B6-49AB-B189-86EEF54EC4CD}" srcOrd="0" destOrd="0" presId="urn:microsoft.com/office/officeart/2008/layout/HorizontalMultiLevelHierarchy"/>
    <dgm:cxn modelId="{B738F392-2CCA-4F3A-9594-A3AA79782123}" type="presOf" srcId="{F2DBF449-1C9E-4E33-AA4B-046B69FF750D}" destId="{2AC107F7-D7CA-4172-8C7B-7B52BB508D27}" srcOrd="0" destOrd="0" presId="urn:microsoft.com/office/officeart/2008/layout/HorizontalMultiLevelHierarchy"/>
    <dgm:cxn modelId="{105A8274-16A0-47E8-83CC-A2EF04F2FF71}" srcId="{A4400382-2A5D-43B0-B15B-728C02D53877}" destId="{2850C2AB-8DD5-4FFF-AC5E-2CCB516CB6CA}" srcOrd="3" destOrd="0" parTransId="{481670AE-9CF6-48A1-B141-D0DD3CA87F39}" sibTransId="{D50BAB37-166B-439E-97CA-FD0A7A7F2B73}"/>
    <dgm:cxn modelId="{31C8E1F8-8B94-4179-B17A-1AF22038CDAA}" type="presOf" srcId="{A988EEFC-8223-4E74-814F-B0F9D98574E6}" destId="{40A3F318-F7CD-41CF-8138-825FC2A9BCC6}" srcOrd="0" destOrd="0" presId="urn:microsoft.com/office/officeart/2008/layout/HorizontalMultiLevelHierarchy"/>
    <dgm:cxn modelId="{36223223-2BF9-4DA9-876E-B063208EBC8B}" type="presOf" srcId="{5FF73FF6-41B0-4EA9-8708-1F2992446C46}" destId="{7668B046-70AA-48B6-8248-524089E5C84E}" srcOrd="1" destOrd="0" presId="urn:microsoft.com/office/officeart/2008/layout/HorizontalMultiLevelHierarchy"/>
    <dgm:cxn modelId="{276BE6C8-8A9C-4D2E-A05C-9460E940C8F2}" type="presOf" srcId="{5FF73FF6-41B0-4EA9-8708-1F2992446C46}" destId="{47CCBE0D-6740-4AFD-8FEA-79571D55B60D}" srcOrd="0" destOrd="0" presId="urn:microsoft.com/office/officeart/2008/layout/HorizontalMultiLevelHierarchy"/>
    <dgm:cxn modelId="{FC2B68CC-07AC-406F-A4B5-F0C5ADE415D3}" type="presOf" srcId="{A50F12A5-5D1A-41B2-8F32-FDEE03CB95D2}" destId="{BA98E6EC-1BD4-47A4-9D19-E4AFFAD2B9A7}" srcOrd="0" destOrd="0" presId="urn:microsoft.com/office/officeart/2008/layout/HorizontalMultiLevelHierarchy"/>
    <dgm:cxn modelId="{27363B30-9F1D-4FC8-9D16-0D4A375E5026}" srcId="{A4400382-2A5D-43B0-B15B-728C02D53877}" destId="{F2DBF449-1C9E-4E33-AA4B-046B69FF750D}" srcOrd="2" destOrd="0" parTransId="{B6D85EBF-2BDF-4FBA-9A0C-C92E6BE591F5}" sibTransId="{879D20E3-C0D6-4FA2-B69F-20CD638B4D54}"/>
    <dgm:cxn modelId="{49A9F70D-A632-488D-BA12-7DE13DA97A71}" type="presOf" srcId="{B6D85EBF-2BDF-4FBA-9A0C-C92E6BE591F5}" destId="{51C11974-7E75-47FE-A641-0185D2FEF2B9}" srcOrd="1" destOrd="0" presId="urn:microsoft.com/office/officeart/2008/layout/HorizontalMultiLevelHierarchy"/>
    <dgm:cxn modelId="{10518F22-F71F-4652-800D-B44AC4D44D48}" srcId="{A4400382-2A5D-43B0-B15B-728C02D53877}" destId="{441223C1-59E2-4613-A3AB-2BEDAF38552B}" srcOrd="4" destOrd="0" parTransId="{C4AE691B-C283-4D0F-926A-C132E0A91372}" sibTransId="{1107749C-B3CE-435F-AF11-B7629E470E94}"/>
    <dgm:cxn modelId="{5944575E-AE8B-4D5B-92A4-70503DF9387F}" srcId="{A50F12A5-5D1A-41B2-8F32-FDEE03CB95D2}" destId="{A4400382-2A5D-43B0-B15B-728C02D53877}" srcOrd="0" destOrd="0" parTransId="{80517731-BAD6-4B2D-A59D-4CD35015F34E}" sibTransId="{FA18A630-6BFD-46F3-99CF-7A3D54FC327F}"/>
    <dgm:cxn modelId="{5B9F9CDC-2D0D-4924-8B89-BDA5EA535323}" type="presOf" srcId="{49BFC7B5-6404-4AD2-8DD1-CE715D7C8F85}" destId="{BEA2467D-1FCE-4DE6-A26A-6BA4BF1B8C20}" srcOrd="0" destOrd="0" presId="urn:microsoft.com/office/officeart/2008/layout/HorizontalMultiLevelHierarchy"/>
    <dgm:cxn modelId="{71F0DC4D-722C-4096-8E5E-C9E2F5CA8FC1}" srcId="{A4400382-2A5D-43B0-B15B-728C02D53877}" destId="{843FF806-745B-4EA8-A09C-AA5171859280}" srcOrd="1" destOrd="0" parTransId="{5FF73FF6-41B0-4EA9-8708-1F2992446C46}" sibTransId="{3D569072-FED4-4F71-A543-6664E66EBEB7}"/>
    <dgm:cxn modelId="{042B2DF6-5B1A-4F06-953D-1E1C99827D8A}" type="presOf" srcId="{A4400382-2A5D-43B0-B15B-728C02D53877}" destId="{E601F115-44AF-42D0-A7CD-1B9F526BF48E}" srcOrd="0" destOrd="0" presId="urn:microsoft.com/office/officeart/2008/layout/HorizontalMultiLevelHierarchy"/>
    <dgm:cxn modelId="{BF4704A8-8119-4279-AF52-A360DD235723}" type="presOf" srcId="{2850C2AB-8DD5-4FFF-AC5E-2CCB516CB6CA}" destId="{3EB35720-43BD-44DA-AB19-6A991C93FC12}" srcOrd="0" destOrd="0" presId="urn:microsoft.com/office/officeart/2008/layout/HorizontalMultiLevelHierarchy"/>
    <dgm:cxn modelId="{E30B96DA-1A82-4D61-BE81-B837E13292E6}" type="presOf" srcId="{C4AE691B-C283-4D0F-926A-C132E0A91372}" destId="{7E830BF7-7EAE-4AC6-B59A-614ED234DF32}" srcOrd="0" destOrd="0" presId="urn:microsoft.com/office/officeart/2008/layout/HorizontalMultiLevelHierarchy"/>
    <dgm:cxn modelId="{B5276C46-B4DE-4C25-B3A3-D9B3885DE076}" type="presOf" srcId="{481670AE-9CF6-48A1-B141-D0DD3CA87F39}" destId="{98F5D092-4D0F-41B1-A22B-9D65CA3793AC}" srcOrd="1" destOrd="0" presId="urn:microsoft.com/office/officeart/2008/layout/HorizontalMultiLevelHierarchy"/>
    <dgm:cxn modelId="{ED5A4FBC-C7C5-4EBE-B953-1FE73F25EBCE}" type="presOf" srcId="{C4AE691B-C283-4D0F-926A-C132E0A91372}" destId="{C0848CFC-5846-4094-8A40-16D690BFCA61}" srcOrd="1" destOrd="0" presId="urn:microsoft.com/office/officeart/2008/layout/HorizontalMultiLevelHierarchy"/>
    <dgm:cxn modelId="{F922DAD8-B077-41C2-A3F4-B0A76175B385}" type="presOf" srcId="{49BFC7B5-6404-4AD2-8DD1-CE715D7C8F85}" destId="{9F5E42CB-2F64-4E97-B923-A1960B7D562E}" srcOrd="1" destOrd="0" presId="urn:microsoft.com/office/officeart/2008/layout/HorizontalMultiLevelHierarchy"/>
    <dgm:cxn modelId="{78ECCE0E-B349-4288-9108-AE1713D58AA7}" type="presOf" srcId="{843FF806-745B-4EA8-A09C-AA5171859280}" destId="{E34E1563-AB82-45F8-A225-81870AA875E8}" srcOrd="0" destOrd="0" presId="urn:microsoft.com/office/officeart/2008/layout/HorizontalMultiLevelHierarchy"/>
    <dgm:cxn modelId="{141D15B8-932A-4E53-8CCD-0C7ABA2A2429}" type="presParOf" srcId="{BA98E6EC-1BD4-47A4-9D19-E4AFFAD2B9A7}" destId="{1DA7C60A-8242-4B36-95EC-3A27C70D68A3}" srcOrd="0" destOrd="0" presId="urn:microsoft.com/office/officeart/2008/layout/HorizontalMultiLevelHierarchy"/>
    <dgm:cxn modelId="{D9333B9D-0A02-4CA8-9872-C6B75E6A30DF}" type="presParOf" srcId="{1DA7C60A-8242-4B36-95EC-3A27C70D68A3}" destId="{E601F115-44AF-42D0-A7CD-1B9F526BF48E}" srcOrd="0" destOrd="0" presId="urn:microsoft.com/office/officeart/2008/layout/HorizontalMultiLevelHierarchy"/>
    <dgm:cxn modelId="{B5CEB5C9-5CE9-4E0A-8B64-BFC0857D6499}" type="presParOf" srcId="{1DA7C60A-8242-4B36-95EC-3A27C70D68A3}" destId="{26491029-1AD4-41A8-9F3C-D0F0465169E0}" srcOrd="1" destOrd="0" presId="urn:microsoft.com/office/officeart/2008/layout/HorizontalMultiLevelHierarchy"/>
    <dgm:cxn modelId="{60D1667C-E5E9-4394-A4AF-92ACBFFDB8C2}" type="presParOf" srcId="{26491029-1AD4-41A8-9F3C-D0F0465169E0}" destId="{BEA2467D-1FCE-4DE6-A26A-6BA4BF1B8C20}" srcOrd="0" destOrd="0" presId="urn:microsoft.com/office/officeart/2008/layout/HorizontalMultiLevelHierarchy"/>
    <dgm:cxn modelId="{BFC8897F-88E2-475D-91EF-F1D839A4611E}" type="presParOf" srcId="{BEA2467D-1FCE-4DE6-A26A-6BA4BF1B8C20}" destId="{9F5E42CB-2F64-4E97-B923-A1960B7D562E}" srcOrd="0" destOrd="0" presId="urn:microsoft.com/office/officeart/2008/layout/HorizontalMultiLevelHierarchy"/>
    <dgm:cxn modelId="{14137519-6AD6-4F4D-8D1A-3F7398E8284B}" type="presParOf" srcId="{26491029-1AD4-41A8-9F3C-D0F0465169E0}" destId="{72C6E141-60E4-4077-BF6A-7F579D959B0B}" srcOrd="1" destOrd="0" presId="urn:microsoft.com/office/officeart/2008/layout/HorizontalMultiLevelHierarchy"/>
    <dgm:cxn modelId="{1D058B8B-B78B-4976-9E81-EDCBEB907A59}" type="presParOf" srcId="{72C6E141-60E4-4077-BF6A-7F579D959B0B}" destId="{40A3F318-F7CD-41CF-8138-825FC2A9BCC6}" srcOrd="0" destOrd="0" presId="urn:microsoft.com/office/officeart/2008/layout/HorizontalMultiLevelHierarchy"/>
    <dgm:cxn modelId="{F8D40F99-B23B-4AB9-92B7-CBAC2D8B7FD6}" type="presParOf" srcId="{72C6E141-60E4-4077-BF6A-7F579D959B0B}" destId="{9DC03533-0D87-443D-B059-FDE6F4C286B0}" srcOrd="1" destOrd="0" presId="urn:microsoft.com/office/officeart/2008/layout/HorizontalMultiLevelHierarchy"/>
    <dgm:cxn modelId="{DF06FB0A-513A-4904-8D05-CA1C63D5BFBC}" type="presParOf" srcId="{26491029-1AD4-41A8-9F3C-D0F0465169E0}" destId="{47CCBE0D-6740-4AFD-8FEA-79571D55B60D}" srcOrd="2" destOrd="0" presId="urn:microsoft.com/office/officeart/2008/layout/HorizontalMultiLevelHierarchy"/>
    <dgm:cxn modelId="{7A5025DB-9B67-4BC1-9683-79AF09907B52}" type="presParOf" srcId="{47CCBE0D-6740-4AFD-8FEA-79571D55B60D}" destId="{7668B046-70AA-48B6-8248-524089E5C84E}" srcOrd="0" destOrd="0" presId="urn:microsoft.com/office/officeart/2008/layout/HorizontalMultiLevelHierarchy"/>
    <dgm:cxn modelId="{BFDCCD01-846C-4EC2-A11A-1A655AE9AD3D}" type="presParOf" srcId="{26491029-1AD4-41A8-9F3C-D0F0465169E0}" destId="{77A6D8B6-8B48-4981-8E9E-10E80A139E49}" srcOrd="3" destOrd="0" presId="urn:microsoft.com/office/officeart/2008/layout/HorizontalMultiLevelHierarchy"/>
    <dgm:cxn modelId="{388CC984-801E-4D48-B378-4EBC4EFBBD8C}" type="presParOf" srcId="{77A6D8B6-8B48-4981-8E9E-10E80A139E49}" destId="{E34E1563-AB82-45F8-A225-81870AA875E8}" srcOrd="0" destOrd="0" presId="urn:microsoft.com/office/officeart/2008/layout/HorizontalMultiLevelHierarchy"/>
    <dgm:cxn modelId="{6144EF5D-F226-4819-A279-E1D11868F9F5}" type="presParOf" srcId="{77A6D8B6-8B48-4981-8E9E-10E80A139E49}" destId="{CAAEB001-D9F1-4B10-9DCA-2FE14F5041CC}" srcOrd="1" destOrd="0" presId="urn:microsoft.com/office/officeart/2008/layout/HorizontalMultiLevelHierarchy"/>
    <dgm:cxn modelId="{9176E398-FC6F-4C14-B81F-6154F11FC653}" type="presParOf" srcId="{26491029-1AD4-41A8-9F3C-D0F0465169E0}" destId="{A2C6E1C3-D3B6-49AB-B189-86EEF54EC4CD}" srcOrd="4" destOrd="0" presId="urn:microsoft.com/office/officeart/2008/layout/HorizontalMultiLevelHierarchy"/>
    <dgm:cxn modelId="{E820AD86-5F71-4BC1-B4A5-52CE40E3119C}" type="presParOf" srcId="{A2C6E1C3-D3B6-49AB-B189-86EEF54EC4CD}" destId="{51C11974-7E75-47FE-A641-0185D2FEF2B9}" srcOrd="0" destOrd="0" presId="urn:microsoft.com/office/officeart/2008/layout/HorizontalMultiLevelHierarchy"/>
    <dgm:cxn modelId="{01F0E465-01CA-408C-A40D-A04C9B35C75F}" type="presParOf" srcId="{26491029-1AD4-41A8-9F3C-D0F0465169E0}" destId="{3FFC40DC-B1F4-4EA8-996B-7F636BBD065C}" srcOrd="5" destOrd="0" presId="urn:microsoft.com/office/officeart/2008/layout/HorizontalMultiLevelHierarchy"/>
    <dgm:cxn modelId="{AC5BEF34-F03A-46A3-8AB7-06B224547A48}" type="presParOf" srcId="{3FFC40DC-B1F4-4EA8-996B-7F636BBD065C}" destId="{2AC107F7-D7CA-4172-8C7B-7B52BB508D27}" srcOrd="0" destOrd="0" presId="urn:microsoft.com/office/officeart/2008/layout/HorizontalMultiLevelHierarchy"/>
    <dgm:cxn modelId="{7AA3263E-E1FE-4F6E-BE4F-DBE642C1F6B5}" type="presParOf" srcId="{3FFC40DC-B1F4-4EA8-996B-7F636BBD065C}" destId="{A47A9227-9896-47BF-A5B4-626DEB8D973B}" srcOrd="1" destOrd="0" presId="urn:microsoft.com/office/officeart/2008/layout/HorizontalMultiLevelHierarchy"/>
    <dgm:cxn modelId="{A6A5E631-23FE-4745-950E-4E06AA5078D5}" type="presParOf" srcId="{26491029-1AD4-41A8-9F3C-D0F0465169E0}" destId="{D5173C0E-D821-4ECC-9F59-19A7AB833A19}" srcOrd="6" destOrd="0" presId="urn:microsoft.com/office/officeart/2008/layout/HorizontalMultiLevelHierarchy"/>
    <dgm:cxn modelId="{8426AB61-37FE-48B3-B735-89317B665C47}" type="presParOf" srcId="{D5173C0E-D821-4ECC-9F59-19A7AB833A19}" destId="{98F5D092-4D0F-41B1-A22B-9D65CA3793AC}" srcOrd="0" destOrd="0" presId="urn:microsoft.com/office/officeart/2008/layout/HorizontalMultiLevelHierarchy"/>
    <dgm:cxn modelId="{339CB4DB-4A2A-4F37-AB79-3D7D4201AB74}" type="presParOf" srcId="{26491029-1AD4-41A8-9F3C-D0F0465169E0}" destId="{E78FCC73-D47A-4B7B-A35C-F737FC404CA3}" srcOrd="7" destOrd="0" presId="urn:microsoft.com/office/officeart/2008/layout/HorizontalMultiLevelHierarchy"/>
    <dgm:cxn modelId="{B8E30803-3176-4887-8AC8-9735D399E2E3}" type="presParOf" srcId="{E78FCC73-D47A-4B7B-A35C-F737FC404CA3}" destId="{3EB35720-43BD-44DA-AB19-6A991C93FC12}" srcOrd="0" destOrd="0" presId="urn:microsoft.com/office/officeart/2008/layout/HorizontalMultiLevelHierarchy"/>
    <dgm:cxn modelId="{43352999-C570-4079-9E05-193CA640B7C8}" type="presParOf" srcId="{E78FCC73-D47A-4B7B-A35C-F737FC404CA3}" destId="{131C63CA-EC91-4286-8F82-7C7EBB1BF821}" srcOrd="1" destOrd="0" presId="urn:microsoft.com/office/officeart/2008/layout/HorizontalMultiLevelHierarchy"/>
    <dgm:cxn modelId="{8BD190EE-C405-46A2-8EEE-270F5CCCB0EE}" type="presParOf" srcId="{26491029-1AD4-41A8-9F3C-D0F0465169E0}" destId="{7E830BF7-7EAE-4AC6-B59A-614ED234DF32}" srcOrd="8" destOrd="0" presId="urn:microsoft.com/office/officeart/2008/layout/HorizontalMultiLevelHierarchy"/>
    <dgm:cxn modelId="{F4653EEC-E7E6-40BD-B0DA-1F6F29956F65}" type="presParOf" srcId="{7E830BF7-7EAE-4AC6-B59A-614ED234DF32}" destId="{C0848CFC-5846-4094-8A40-16D690BFCA61}" srcOrd="0" destOrd="0" presId="urn:microsoft.com/office/officeart/2008/layout/HorizontalMultiLevelHierarchy"/>
    <dgm:cxn modelId="{AB231009-08C6-4969-BA43-282A1D1F64F9}" type="presParOf" srcId="{26491029-1AD4-41A8-9F3C-D0F0465169E0}" destId="{E0E0F269-52B8-41F4-9210-FA39EF306521}" srcOrd="9" destOrd="0" presId="urn:microsoft.com/office/officeart/2008/layout/HorizontalMultiLevelHierarchy"/>
    <dgm:cxn modelId="{2E662ADB-64A7-49F2-BD1D-2C0820A29D65}" type="presParOf" srcId="{E0E0F269-52B8-41F4-9210-FA39EF306521}" destId="{FEA06662-013F-4649-B0C7-BE7712992144}" srcOrd="0" destOrd="0" presId="urn:microsoft.com/office/officeart/2008/layout/HorizontalMultiLevelHierarchy"/>
    <dgm:cxn modelId="{7E18DEB3-ECFE-4BF7-88F0-1BC984B985AC}" type="presParOf" srcId="{E0E0F269-52B8-41F4-9210-FA39EF306521}" destId="{2415E969-79E7-454D-8F18-07A0D04BFD2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B16CAD-7045-4B94-A794-41D2E4D6ED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7A15A2-E72A-4E40-9BB1-CF24CA8B831B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1) Преподаватель, ассистент в области образования, ОВПО, уровень ОРК 7, 7.1;</a:t>
          </a:r>
          <a:endParaRPr lang="ru-RU" sz="1800" dirty="0">
            <a:solidFill>
              <a:schemeClr val="tx1"/>
            </a:solidFill>
          </a:endParaRPr>
        </a:p>
      </dgm:t>
    </dgm:pt>
    <dgm:pt modelId="{CF97CD24-8D38-4009-A626-C7B193C66844}" type="parTrans" cxnId="{A6207C8B-AF9B-43D8-808C-805E4E61D33D}">
      <dgm:prSet/>
      <dgm:spPr/>
      <dgm:t>
        <a:bodyPr/>
        <a:lstStyle/>
        <a:p>
          <a:endParaRPr lang="ru-RU"/>
        </a:p>
      </dgm:t>
    </dgm:pt>
    <dgm:pt modelId="{C3E6EF36-9D4F-452A-B4CE-4CB7971B7BF8}" type="sibTrans" cxnId="{A6207C8B-AF9B-43D8-808C-805E4E61D33D}">
      <dgm:prSet/>
      <dgm:spPr/>
      <dgm:t>
        <a:bodyPr/>
        <a:lstStyle/>
        <a:p>
          <a:endParaRPr lang="ru-RU"/>
        </a:p>
      </dgm:t>
    </dgm:pt>
    <dgm:pt modelId="{72FF2FF0-605D-4922-B07E-40D5D9B1FA52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2) Преподаватель, Старший преподаватель/сеньор-лектор в области образования, ОВПО, уровень ОРК 7, 7.2;</a:t>
          </a:r>
          <a:endParaRPr lang="ru-RU" sz="1800" dirty="0">
            <a:solidFill>
              <a:schemeClr val="tx1"/>
            </a:solidFill>
          </a:endParaRPr>
        </a:p>
      </dgm:t>
    </dgm:pt>
    <dgm:pt modelId="{98B6EDB3-5D20-4975-A22C-9CFF9ED6CDA7}" type="parTrans" cxnId="{4CF99807-57E4-4727-A0E8-0813488752B0}">
      <dgm:prSet/>
      <dgm:spPr/>
      <dgm:t>
        <a:bodyPr/>
        <a:lstStyle/>
        <a:p>
          <a:endParaRPr lang="ru-RU"/>
        </a:p>
      </dgm:t>
    </dgm:pt>
    <dgm:pt modelId="{B665FE02-6979-4A78-9E9A-7FF99480FEB3}" type="sibTrans" cxnId="{4CF99807-57E4-4727-A0E8-0813488752B0}">
      <dgm:prSet/>
      <dgm:spPr/>
      <dgm:t>
        <a:bodyPr/>
        <a:lstStyle/>
        <a:p>
          <a:endParaRPr lang="ru-RU"/>
        </a:p>
      </dgm:t>
    </dgm:pt>
    <dgm:pt modelId="{220B411D-94C5-474C-8440-1003A9AF0CF9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3) Преподаватель, ассистент профессора в области образования, ОВПО, уровень ОРК 8, 8.1 – с практическим опытом и/или с ученой степенью;</a:t>
          </a:r>
          <a:endParaRPr lang="ru-RU" sz="1800" dirty="0">
            <a:solidFill>
              <a:schemeClr val="tx1"/>
            </a:solidFill>
          </a:endParaRPr>
        </a:p>
      </dgm:t>
    </dgm:pt>
    <dgm:pt modelId="{E014D907-C162-4F57-B9B4-70EBB50499B4}" type="parTrans" cxnId="{E94487F6-BA37-4C6C-A43C-07D3E0FA10B8}">
      <dgm:prSet/>
      <dgm:spPr/>
      <dgm:t>
        <a:bodyPr/>
        <a:lstStyle/>
        <a:p>
          <a:endParaRPr lang="ru-RU"/>
        </a:p>
      </dgm:t>
    </dgm:pt>
    <dgm:pt modelId="{4329AC43-C330-4B80-AD44-C69343639524}" type="sibTrans" cxnId="{E94487F6-BA37-4C6C-A43C-07D3E0FA10B8}">
      <dgm:prSet/>
      <dgm:spPr/>
      <dgm:t>
        <a:bodyPr/>
        <a:lstStyle/>
        <a:p>
          <a:endParaRPr lang="ru-RU"/>
        </a:p>
      </dgm:t>
    </dgm:pt>
    <dgm:pt modelId="{7D7899E4-1283-4E55-BFA0-080CED114DA1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4) Преподаватель, ассоциированный профессор (доцент) в области образования, ОВПО, уровень ОРК 8, 8.2 –с ученой степенью /почетным званием;</a:t>
          </a:r>
          <a:endParaRPr lang="ru-RU" sz="1800" dirty="0">
            <a:solidFill>
              <a:schemeClr val="tx1"/>
            </a:solidFill>
          </a:endParaRPr>
        </a:p>
      </dgm:t>
    </dgm:pt>
    <dgm:pt modelId="{A6F834B1-2E61-4321-85B0-63B7EBE42E0C}" type="parTrans" cxnId="{2DDE4F7E-B6AE-4295-9A91-3C6744226E47}">
      <dgm:prSet/>
      <dgm:spPr/>
      <dgm:t>
        <a:bodyPr/>
        <a:lstStyle/>
        <a:p>
          <a:endParaRPr lang="ru-RU"/>
        </a:p>
      </dgm:t>
    </dgm:pt>
    <dgm:pt modelId="{703005E8-DBEF-43D9-8863-ABD21220C1E1}" type="sibTrans" cxnId="{2DDE4F7E-B6AE-4295-9A91-3C6744226E47}">
      <dgm:prSet/>
      <dgm:spPr/>
      <dgm:t>
        <a:bodyPr/>
        <a:lstStyle/>
        <a:p>
          <a:endParaRPr lang="ru-RU"/>
        </a:p>
      </dgm:t>
    </dgm:pt>
    <dgm:pt modelId="{D19A99C9-7B04-46B1-A104-016E761760D9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5) Преподаватель, ассоциированный профессор (доцент), профессор в области образования, ОВПО, уровень ОРК 8, 8.3 – с ученым званием </a:t>
          </a:r>
          <a:r>
            <a:rPr lang="ru-RU" sz="1800" dirty="0" err="1" smtClean="0">
              <a:solidFill>
                <a:schemeClr val="tx1"/>
              </a:solidFill>
            </a:rPr>
            <a:t>ассоц.проф</a:t>
          </a:r>
          <a:r>
            <a:rPr lang="ru-RU" sz="1800" dirty="0" smtClean="0">
              <a:solidFill>
                <a:schemeClr val="tx1"/>
              </a:solidFill>
            </a:rPr>
            <a:t> .(доцента), присваиваемого КОКСОН;</a:t>
          </a:r>
          <a:endParaRPr lang="ru-RU" sz="1800" dirty="0">
            <a:solidFill>
              <a:schemeClr val="tx1"/>
            </a:solidFill>
          </a:endParaRPr>
        </a:p>
      </dgm:t>
    </dgm:pt>
    <dgm:pt modelId="{1B692664-A49C-4235-B917-403DFE6ACF4B}" type="parTrans" cxnId="{C417644C-1CDD-497D-89F7-79539FE35A8F}">
      <dgm:prSet/>
      <dgm:spPr/>
      <dgm:t>
        <a:bodyPr/>
        <a:lstStyle/>
        <a:p>
          <a:endParaRPr lang="ru-RU"/>
        </a:p>
      </dgm:t>
    </dgm:pt>
    <dgm:pt modelId="{BE5BC859-CD59-4CFF-8F19-E0326F5F2FF1}" type="sibTrans" cxnId="{C417644C-1CDD-497D-89F7-79539FE35A8F}">
      <dgm:prSet/>
      <dgm:spPr/>
      <dgm:t>
        <a:bodyPr/>
        <a:lstStyle/>
        <a:p>
          <a:endParaRPr lang="ru-RU"/>
        </a:p>
      </dgm:t>
    </dgm:pt>
    <dgm:pt modelId="{998D4126-BE37-4A36-BEFD-7E733CB91E86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6) Преподаватель, профессор в области образования, ОВПО, уровень ОРК 8, 8.4- с ученым званием профессора, присваиваемого КОКСОН.</a:t>
          </a:r>
          <a:endParaRPr lang="ru-RU" sz="1800" dirty="0">
            <a:solidFill>
              <a:schemeClr val="tx1"/>
            </a:solidFill>
          </a:endParaRPr>
        </a:p>
      </dgm:t>
    </dgm:pt>
    <dgm:pt modelId="{09137896-6C71-4751-B137-F4237467E569}" type="parTrans" cxnId="{9BF77914-56B7-475C-BDE0-1EC3E79EEF4C}">
      <dgm:prSet/>
      <dgm:spPr/>
      <dgm:t>
        <a:bodyPr/>
        <a:lstStyle/>
        <a:p>
          <a:endParaRPr lang="ru-RU"/>
        </a:p>
      </dgm:t>
    </dgm:pt>
    <dgm:pt modelId="{A49CC193-7A4C-4CCF-AA28-318FE224C63B}" type="sibTrans" cxnId="{9BF77914-56B7-475C-BDE0-1EC3E79EEF4C}">
      <dgm:prSet/>
      <dgm:spPr/>
      <dgm:t>
        <a:bodyPr/>
        <a:lstStyle/>
        <a:p>
          <a:endParaRPr lang="ru-RU"/>
        </a:p>
      </dgm:t>
    </dgm:pt>
    <dgm:pt modelId="{5E11EF35-DF64-4648-A8A8-F267A434159B}" type="pres">
      <dgm:prSet presAssocID="{7DB16CAD-7045-4B94-A794-41D2E4D6ED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93D086-C4B3-476E-9575-B8BE96F5F0A5}" type="pres">
      <dgm:prSet presAssocID="{857A15A2-E72A-4E40-9BB1-CF24CA8B831B}" presName="parentText" presStyleLbl="node1" presStyleIdx="0" presStyleCnt="6" custScaleY="58590" custLinFactY="-4030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229607-0FC2-41D9-B9BB-F44B1FFC7623}" type="pres">
      <dgm:prSet presAssocID="{C3E6EF36-9D4F-452A-B4CE-4CB7971B7BF8}" presName="spacer" presStyleCnt="0"/>
      <dgm:spPr/>
    </dgm:pt>
    <dgm:pt modelId="{8E647705-525A-4771-A692-B1C8B6088089}" type="pres">
      <dgm:prSet presAssocID="{72FF2FF0-605D-4922-B07E-40D5D9B1FA52}" presName="parentText" presStyleLbl="node1" presStyleIdx="1" presStyleCnt="6" custScaleY="68209" custLinFactNeighborX="438" custLinFactNeighborY="-3475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E57A87-98B9-44DB-9BB8-F8913C72D008}" type="pres">
      <dgm:prSet presAssocID="{B665FE02-6979-4A78-9E9A-7FF99480FEB3}" presName="spacer" presStyleCnt="0"/>
      <dgm:spPr/>
    </dgm:pt>
    <dgm:pt modelId="{0BA88187-A5B6-4287-9EAE-C9E68B3068C4}" type="pres">
      <dgm:prSet presAssocID="{220B411D-94C5-474C-8440-1003A9AF0CF9}" presName="parentText" presStyleLbl="node1" presStyleIdx="2" presStyleCnt="6" custScaleY="54770" custLinFactNeighborY="28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4E6F59-139A-4F3C-B29C-EA174285771E}" type="pres">
      <dgm:prSet presAssocID="{4329AC43-C330-4B80-AD44-C69343639524}" presName="spacer" presStyleCnt="0"/>
      <dgm:spPr/>
    </dgm:pt>
    <dgm:pt modelId="{2473C5EE-DFD2-4019-BB7C-36AB3220ECE0}" type="pres">
      <dgm:prSet presAssocID="{7D7899E4-1283-4E55-BFA0-080CED114DA1}" presName="parentText" presStyleLbl="node1" presStyleIdx="3" presStyleCnt="6" custScaleY="66220" custLinFactNeighborX="438" custLinFactNeighborY="162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7F51F1-7808-445A-823B-594DD30BD956}" type="pres">
      <dgm:prSet presAssocID="{703005E8-DBEF-43D9-8863-ABD21220C1E1}" presName="spacer" presStyleCnt="0"/>
      <dgm:spPr/>
    </dgm:pt>
    <dgm:pt modelId="{3689E91B-2007-4EF3-8B92-5A0BB469334F}" type="pres">
      <dgm:prSet presAssocID="{D19A99C9-7B04-46B1-A104-016E761760D9}" presName="parentText" presStyleLbl="node1" presStyleIdx="4" presStyleCnt="6" custScaleY="66334" custLinFactNeighborY="-103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D92851-ABBE-4287-96D7-2CD755FAA34F}" type="pres">
      <dgm:prSet presAssocID="{BE5BC859-CD59-4CFF-8F19-E0326F5F2FF1}" presName="spacer" presStyleCnt="0"/>
      <dgm:spPr/>
    </dgm:pt>
    <dgm:pt modelId="{A1D16FD6-ED9C-4FD6-BB9D-175DE520C59F}" type="pres">
      <dgm:prSet presAssocID="{998D4126-BE37-4A36-BEFD-7E733CB91E86}" presName="parentText" presStyleLbl="node1" presStyleIdx="5" presStyleCnt="6" custScaleY="622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9A529F-AC37-46D2-A67F-5D9463D52F1B}" type="presOf" srcId="{857A15A2-E72A-4E40-9BB1-CF24CA8B831B}" destId="{2C93D086-C4B3-476E-9575-B8BE96F5F0A5}" srcOrd="0" destOrd="0" presId="urn:microsoft.com/office/officeart/2005/8/layout/vList2"/>
    <dgm:cxn modelId="{A5543742-0B00-4F02-82D5-FEB44C9869C9}" type="presOf" srcId="{72FF2FF0-605D-4922-B07E-40D5D9B1FA52}" destId="{8E647705-525A-4771-A692-B1C8B6088089}" srcOrd="0" destOrd="0" presId="urn:microsoft.com/office/officeart/2005/8/layout/vList2"/>
    <dgm:cxn modelId="{4CF99807-57E4-4727-A0E8-0813488752B0}" srcId="{7DB16CAD-7045-4B94-A794-41D2E4D6ED92}" destId="{72FF2FF0-605D-4922-B07E-40D5D9B1FA52}" srcOrd="1" destOrd="0" parTransId="{98B6EDB3-5D20-4975-A22C-9CFF9ED6CDA7}" sibTransId="{B665FE02-6979-4A78-9E9A-7FF99480FEB3}"/>
    <dgm:cxn modelId="{0D1EF93A-BAAC-4E7B-BDE3-26A131D9CC70}" type="presOf" srcId="{D19A99C9-7B04-46B1-A104-016E761760D9}" destId="{3689E91B-2007-4EF3-8B92-5A0BB469334F}" srcOrd="0" destOrd="0" presId="urn:microsoft.com/office/officeart/2005/8/layout/vList2"/>
    <dgm:cxn modelId="{9BEA43EA-37E0-480B-9901-72A1FF8BA847}" type="presOf" srcId="{998D4126-BE37-4A36-BEFD-7E733CB91E86}" destId="{A1D16FD6-ED9C-4FD6-BB9D-175DE520C59F}" srcOrd="0" destOrd="0" presId="urn:microsoft.com/office/officeart/2005/8/layout/vList2"/>
    <dgm:cxn modelId="{E94487F6-BA37-4C6C-A43C-07D3E0FA10B8}" srcId="{7DB16CAD-7045-4B94-A794-41D2E4D6ED92}" destId="{220B411D-94C5-474C-8440-1003A9AF0CF9}" srcOrd="2" destOrd="0" parTransId="{E014D907-C162-4F57-B9B4-70EBB50499B4}" sibTransId="{4329AC43-C330-4B80-AD44-C69343639524}"/>
    <dgm:cxn modelId="{7C8F1C18-B398-4C1F-BB44-F180A42288AB}" type="presOf" srcId="{220B411D-94C5-474C-8440-1003A9AF0CF9}" destId="{0BA88187-A5B6-4287-9EAE-C9E68B3068C4}" srcOrd="0" destOrd="0" presId="urn:microsoft.com/office/officeart/2005/8/layout/vList2"/>
    <dgm:cxn modelId="{2DDE4F7E-B6AE-4295-9A91-3C6744226E47}" srcId="{7DB16CAD-7045-4B94-A794-41D2E4D6ED92}" destId="{7D7899E4-1283-4E55-BFA0-080CED114DA1}" srcOrd="3" destOrd="0" parTransId="{A6F834B1-2E61-4321-85B0-63B7EBE42E0C}" sibTransId="{703005E8-DBEF-43D9-8863-ABD21220C1E1}"/>
    <dgm:cxn modelId="{A6207C8B-AF9B-43D8-808C-805E4E61D33D}" srcId="{7DB16CAD-7045-4B94-A794-41D2E4D6ED92}" destId="{857A15A2-E72A-4E40-9BB1-CF24CA8B831B}" srcOrd="0" destOrd="0" parTransId="{CF97CD24-8D38-4009-A626-C7B193C66844}" sibTransId="{C3E6EF36-9D4F-452A-B4CE-4CB7971B7BF8}"/>
    <dgm:cxn modelId="{7AA7B230-E8D6-44B0-A0B8-D9BFF51877CB}" type="presOf" srcId="{7D7899E4-1283-4E55-BFA0-080CED114DA1}" destId="{2473C5EE-DFD2-4019-BB7C-36AB3220ECE0}" srcOrd="0" destOrd="0" presId="urn:microsoft.com/office/officeart/2005/8/layout/vList2"/>
    <dgm:cxn modelId="{0E18B00E-74A9-4952-8D75-C18C972784D9}" type="presOf" srcId="{7DB16CAD-7045-4B94-A794-41D2E4D6ED92}" destId="{5E11EF35-DF64-4648-A8A8-F267A434159B}" srcOrd="0" destOrd="0" presId="urn:microsoft.com/office/officeart/2005/8/layout/vList2"/>
    <dgm:cxn modelId="{C417644C-1CDD-497D-89F7-79539FE35A8F}" srcId="{7DB16CAD-7045-4B94-A794-41D2E4D6ED92}" destId="{D19A99C9-7B04-46B1-A104-016E761760D9}" srcOrd="4" destOrd="0" parTransId="{1B692664-A49C-4235-B917-403DFE6ACF4B}" sibTransId="{BE5BC859-CD59-4CFF-8F19-E0326F5F2FF1}"/>
    <dgm:cxn modelId="{9BF77914-56B7-475C-BDE0-1EC3E79EEF4C}" srcId="{7DB16CAD-7045-4B94-A794-41D2E4D6ED92}" destId="{998D4126-BE37-4A36-BEFD-7E733CB91E86}" srcOrd="5" destOrd="0" parTransId="{09137896-6C71-4751-B137-F4237467E569}" sibTransId="{A49CC193-7A4C-4CCF-AA28-318FE224C63B}"/>
    <dgm:cxn modelId="{330634DD-D29C-480C-ACBE-238D4965F82F}" type="presParOf" srcId="{5E11EF35-DF64-4648-A8A8-F267A434159B}" destId="{2C93D086-C4B3-476E-9575-B8BE96F5F0A5}" srcOrd="0" destOrd="0" presId="urn:microsoft.com/office/officeart/2005/8/layout/vList2"/>
    <dgm:cxn modelId="{16D52196-3210-4AC0-BC41-14470CA68B47}" type="presParOf" srcId="{5E11EF35-DF64-4648-A8A8-F267A434159B}" destId="{9E229607-0FC2-41D9-B9BB-F44B1FFC7623}" srcOrd="1" destOrd="0" presId="urn:microsoft.com/office/officeart/2005/8/layout/vList2"/>
    <dgm:cxn modelId="{DA785025-0D02-4B74-B7BB-C89CFE72F5A6}" type="presParOf" srcId="{5E11EF35-DF64-4648-A8A8-F267A434159B}" destId="{8E647705-525A-4771-A692-B1C8B6088089}" srcOrd="2" destOrd="0" presId="urn:microsoft.com/office/officeart/2005/8/layout/vList2"/>
    <dgm:cxn modelId="{02B7B97B-AE52-4FB2-BC7D-3EEF284796B0}" type="presParOf" srcId="{5E11EF35-DF64-4648-A8A8-F267A434159B}" destId="{14E57A87-98B9-44DB-9BB8-F8913C72D008}" srcOrd="3" destOrd="0" presId="urn:microsoft.com/office/officeart/2005/8/layout/vList2"/>
    <dgm:cxn modelId="{AB5DDC32-3F05-4C46-AF20-90BA1521C65E}" type="presParOf" srcId="{5E11EF35-DF64-4648-A8A8-F267A434159B}" destId="{0BA88187-A5B6-4287-9EAE-C9E68B3068C4}" srcOrd="4" destOrd="0" presId="urn:microsoft.com/office/officeart/2005/8/layout/vList2"/>
    <dgm:cxn modelId="{63C7AF58-0FE6-42BA-A860-C2E762121F7D}" type="presParOf" srcId="{5E11EF35-DF64-4648-A8A8-F267A434159B}" destId="{484E6F59-139A-4F3C-B29C-EA174285771E}" srcOrd="5" destOrd="0" presId="urn:microsoft.com/office/officeart/2005/8/layout/vList2"/>
    <dgm:cxn modelId="{C89A9304-2B7C-4253-8E4B-79F125CD62D0}" type="presParOf" srcId="{5E11EF35-DF64-4648-A8A8-F267A434159B}" destId="{2473C5EE-DFD2-4019-BB7C-36AB3220ECE0}" srcOrd="6" destOrd="0" presId="urn:microsoft.com/office/officeart/2005/8/layout/vList2"/>
    <dgm:cxn modelId="{B5EB3392-FF5A-4911-AF8A-226F98F33E3A}" type="presParOf" srcId="{5E11EF35-DF64-4648-A8A8-F267A434159B}" destId="{707F51F1-7808-445A-823B-594DD30BD956}" srcOrd="7" destOrd="0" presId="urn:microsoft.com/office/officeart/2005/8/layout/vList2"/>
    <dgm:cxn modelId="{8334C06A-7F64-4348-AF5F-A4CA0AC0E12C}" type="presParOf" srcId="{5E11EF35-DF64-4648-A8A8-F267A434159B}" destId="{3689E91B-2007-4EF3-8B92-5A0BB469334F}" srcOrd="8" destOrd="0" presId="urn:microsoft.com/office/officeart/2005/8/layout/vList2"/>
    <dgm:cxn modelId="{09F50F56-5CE1-4D04-BCCF-F8D7375D47EB}" type="presParOf" srcId="{5E11EF35-DF64-4648-A8A8-F267A434159B}" destId="{CED92851-ABBE-4287-96D7-2CD755FAA34F}" srcOrd="9" destOrd="0" presId="urn:microsoft.com/office/officeart/2005/8/layout/vList2"/>
    <dgm:cxn modelId="{706D0888-F4CF-4FEE-BFB2-4B31A91CF0EF}" type="presParOf" srcId="{5E11EF35-DF64-4648-A8A8-F267A434159B}" destId="{A1D16FD6-ED9C-4FD6-BB9D-175DE520C59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30BF7-7EAE-4AC6-B59A-614ED234DF32}">
      <dsp:nvSpPr>
        <dsp:cNvPr id="0" name=""/>
        <dsp:cNvSpPr/>
      </dsp:nvSpPr>
      <dsp:spPr>
        <a:xfrm>
          <a:off x="954496" y="2391063"/>
          <a:ext cx="462101" cy="20429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1050" y="0"/>
              </a:lnTo>
              <a:lnTo>
                <a:pt x="231050" y="2042968"/>
              </a:lnTo>
              <a:lnTo>
                <a:pt x="462101" y="204296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133183" y="3360182"/>
        <a:ext cx="104728" cy="104728"/>
      </dsp:txXfrm>
    </dsp:sp>
    <dsp:sp modelId="{D5173C0E-D821-4ECC-9F59-19A7AB833A19}">
      <dsp:nvSpPr>
        <dsp:cNvPr id="0" name=""/>
        <dsp:cNvSpPr/>
      </dsp:nvSpPr>
      <dsp:spPr>
        <a:xfrm>
          <a:off x="954496" y="2391063"/>
          <a:ext cx="418684" cy="1269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9342" y="0"/>
              </a:lnTo>
              <a:lnTo>
                <a:pt x="209342" y="1269621"/>
              </a:lnTo>
              <a:lnTo>
                <a:pt x="418684" y="12696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30417" y="2992452"/>
        <a:ext cx="66843" cy="66843"/>
      </dsp:txXfrm>
    </dsp:sp>
    <dsp:sp modelId="{A2C6E1C3-D3B6-49AB-B189-86EEF54EC4CD}">
      <dsp:nvSpPr>
        <dsp:cNvPr id="0" name=""/>
        <dsp:cNvSpPr/>
      </dsp:nvSpPr>
      <dsp:spPr>
        <a:xfrm>
          <a:off x="954496" y="2391063"/>
          <a:ext cx="418684" cy="197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9342" y="0"/>
              </a:lnTo>
              <a:lnTo>
                <a:pt x="209342" y="197336"/>
              </a:lnTo>
              <a:lnTo>
                <a:pt x="418684" y="19733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52267" y="2478159"/>
        <a:ext cx="23142" cy="23142"/>
      </dsp:txXfrm>
    </dsp:sp>
    <dsp:sp modelId="{47CCBE0D-6740-4AFD-8FEA-79571D55B60D}">
      <dsp:nvSpPr>
        <dsp:cNvPr id="0" name=""/>
        <dsp:cNvSpPr/>
      </dsp:nvSpPr>
      <dsp:spPr>
        <a:xfrm>
          <a:off x="954496" y="1486893"/>
          <a:ext cx="435892" cy="904169"/>
        </a:xfrm>
        <a:custGeom>
          <a:avLst/>
          <a:gdLst/>
          <a:ahLst/>
          <a:cxnLst/>
          <a:rect l="0" t="0" r="0" b="0"/>
          <a:pathLst>
            <a:path>
              <a:moveTo>
                <a:pt x="0" y="904169"/>
              </a:moveTo>
              <a:lnTo>
                <a:pt x="217946" y="904169"/>
              </a:lnTo>
              <a:lnTo>
                <a:pt x="217946" y="0"/>
              </a:lnTo>
              <a:lnTo>
                <a:pt x="435892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47349" y="1913884"/>
        <a:ext cx="50187" cy="50187"/>
      </dsp:txXfrm>
    </dsp:sp>
    <dsp:sp modelId="{BEA2467D-1FCE-4DE6-A26A-6BA4BF1B8C20}">
      <dsp:nvSpPr>
        <dsp:cNvPr id="0" name=""/>
        <dsp:cNvSpPr/>
      </dsp:nvSpPr>
      <dsp:spPr>
        <a:xfrm>
          <a:off x="954496" y="491758"/>
          <a:ext cx="418684" cy="1899304"/>
        </a:xfrm>
        <a:custGeom>
          <a:avLst/>
          <a:gdLst/>
          <a:ahLst/>
          <a:cxnLst/>
          <a:rect l="0" t="0" r="0" b="0"/>
          <a:pathLst>
            <a:path>
              <a:moveTo>
                <a:pt x="0" y="1899304"/>
              </a:moveTo>
              <a:lnTo>
                <a:pt x="209342" y="1899304"/>
              </a:lnTo>
              <a:lnTo>
                <a:pt x="209342" y="0"/>
              </a:lnTo>
              <a:lnTo>
                <a:pt x="418684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115216" y="1392788"/>
        <a:ext cx="97245" cy="97245"/>
      </dsp:txXfrm>
    </dsp:sp>
    <dsp:sp modelId="{E601F115-44AF-42D0-A7CD-1B9F526BF48E}">
      <dsp:nvSpPr>
        <dsp:cNvPr id="0" name=""/>
        <dsp:cNvSpPr/>
      </dsp:nvSpPr>
      <dsp:spPr>
        <a:xfrm rot="16200000">
          <a:off x="-1044196" y="2071943"/>
          <a:ext cx="3359148" cy="6382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Национальная система квалификаций (НСК)</a:t>
          </a:r>
          <a:endParaRPr lang="ru-RU" sz="2200" kern="1200" dirty="0"/>
        </a:p>
      </dsp:txBody>
      <dsp:txXfrm>
        <a:off x="-1044196" y="2071943"/>
        <a:ext cx="3359148" cy="638238"/>
      </dsp:txXfrm>
    </dsp:sp>
    <dsp:sp modelId="{40A3F318-F7CD-41CF-8138-825FC2A9BCC6}">
      <dsp:nvSpPr>
        <dsp:cNvPr id="0" name=""/>
        <dsp:cNvSpPr/>
      </dsp:nvSpPr>
      <dsp:spPr>
        <a:xfrm>
          <a:off x="1373181" y="4524"/>
          <a:ext cx="7650639" cy="9744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Национальная рамка квалификаций (НРК) - </a:t>
          </a:r>
          <a:r>
            <a:rPr lang="ru-RU" sz="1800" b="0" i="0" kern="1200" dirty="0" smtClean="0"/>
            <a:t>структурированное описание уровней квалификаций, признаваемых на рынке труда (в РК состоит из 8 уровней).</a:t>
          </a:r>
          <a:r>
            <a:rPr lang="ru-RU" sz="1800" kern="1200" dirty="0" smtClean="0"/>
            <a:t> </a:t>
          </a:r>
          <a:endParaRPr lang="ru-RU" sz="1800" kern="1200" dirty="0"/>
        </a:p>
      </dsp:txBody>
      <dsp:txXfrm>
        <a:off x="1373181" y="4524"/>
        <a:ext cx="7650639" cy="974468"/>
      </dsp:txXfrm>
    </dsp:sp>
    <dsp:sp modelId="{E34E1563-AB82-45F8-A225-81870AA875E8}">
      <dsp:nvSpPr>
        <dsp:cNvPr id="0" name=""/>
        <dsp:cNvSpPr/>
      </dsp:nvSpPr>
      <dsp:spPr>
        <a:xfrm>
          <a:off x="1390389" y="1138552"/>
          <a:ext cx="7663388" cy="6966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Отраслевая рамка квалификаций (ОРК) - </a:t>
          </a:r>
          <a:r>
            <a:rPr lang="ru-RU" sz="1800" b="0" i="0" kern="1200" dirty="0" smtClean="0"/>
            <a:t>структурированное описание уровней квалификаций, признаваемых в отрасли</a:t>
          </a:r>
          <a:endParaRPr lang="ru-RU" sz="1800" kern="1200" dirty="0"/>
        </a:p>
      </dsp:txBody>
      <dsp:txXfrm>
        <a:off x="1390389" y="1138552"/>
        <a:ext cx="7663388" cy="696681"/>
      </dsp:txXfrm>
    </dsp:sp>
    <dsp:sp modelId="{2AC107F7-D7CA-4172-8C7B-7B52BB508D27}">
      <dsp:nvSpPr>
        <dsp:cNvPr id="0" name=""/>
        <dsp:cNvSpPr/>
      </dsp:nvSpPr>
      <dsp:spPr>
        <a:xfrm>
          <a:off x="1373181" y="1994793"/>
          <a:ext cx="7597487" cy="118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Профессиональные стандарты (ПС)- </a:t>
          </a:r>
          <a:r>
            <a:rPr lang="ru-RU" sz="1800" b="0" i="0" kern="1200" dirty="0" smtClean="0">
              <a:solidFill>
                <a:schemeClr val="tx1"/>
              </a:solidFill>
            </a:rPr>
            <a:t>стандарт, определяющий в конкретной области профессиональной деятельности требования к уровню квалификации и компетентности, содержанию, качеству и условиям труда</a:t>
          </a:r>
          <a:r>
            <a:rPr lang="ru-RU" sz="1800" b="0" i="0" kern="1200" dirty="0" smtClean="0"/>
            <a:t>.</a:t>
          </a:r>
          <a:endParaRPr lang="ru-RU" sz="1800" kern="1200" dirty="0"/>
        </a:p>
      </dsp:txBody>
      <dsp:txXfrm>
        <a:off x="1373181" y="1994793"/>
        <a:ext cx="7597487" cy="1187212"/>
      </dsp:txXfrm>
    </dsp:sp>
    <dsp:sp modelId="{3EB35720-43BD-44DA-AB19-6A991C93FC12}">
      <dsp:nvSpPr>
        <dsp:cNvPr id="0" name=""/>
        <dsp:cNvSpPr/>
      </dsp:nvSpPr>
      <dsp:spPr>
        <a:xfrm>
          <a:off x="1373181" y="3341565"/>
          <a:ext cx="7446153" cy="6382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Образовательные программы - </a:t>
          </a:r>
          <a:r>
            <a:rPr lang="ru-RU" sz="1800" b="0" i="0" kern="1200" dirty="0" smtClean="0"/>
            <a:t>программы обучения на основе профессиональных стандартов.</a:t>
          </a:r>
          <a:endParaRPr lang="ru-RU" sz="1800" kern="1200" dirty="0"/>
        </a:p>
      </dsp:txBody>
      <dsp:txXfrm>
        <a:off x="1373181" y="3341565"/>
        <a:ext cx="7446153" cy="638238"/>
      </dsp:txXfrm>
    </dsp:sp>
    <dsp:sp modelId="{FEA06662-013F-4649-B0C7-BE7712992144}">
      <dsp:nvSpPr>
        <dsp:cNvPr id="0" name=""/>
        <dsp:cNvSpPr/>
      </dsp:nvSpPr>
      <dsp:spPr>
        <a:xfrm>
          <a:off x="1416598" y="4114912"/>
          <a:ext cx="7348537" cy="6382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Сертификация квалификации - </a:t>
          </a:r>
          <a:r>
            <a:rPr lang="ru-RU" sz="1800" b="0" i="0" kern="1200" dirty="0" smtClean="0"/>
            <a:t>признание умений, знаний и навыков по соответствующим квалификациям.</a:t>
          </a:r>
          <a:endParaRPr lang="ru-RU" sz="1800" kern="1200" dirty="0"/>
        </a:p>
      </dsp:txBody>
      <dsp:txXfrm>
        <a:off x="1416598" y="4114912"/>
        <a:ext cx="7348537" cy="6382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3D086-C4B3-476E-9575-B8BE96F5F0A5}">
      <dsp:nvSpPr>
        <dsp:cNvPr id="0" name=""/>
        <dsp:cNvSpPr/>
      </dsp:nvSpPr>
      <dsp:spPr>
        <a:xfrm>
          <a:off x="0" y="0"/>
          <a:ext cx="8128000" cy="6251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1) Преподаватель, ассистент в области образования, ОВПО, уровень ОРК 7, 7.1;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0519" y="30519"/>
        <a:ext cx="8066962" cy="564140"/>
      </dsp:txXfrm>
    </dsp:sp>
    <dsp:sp modelId="{8E647705-525A-4771-A692-B1C8B6088089}">
      <dsp:nvSpPr>
        <dsp:cNvPr id="0" name=""/>
        <dsp:cNvSpPr/>
      </dsp:nvSpPr>
      <dsp:spPr>
        <a:xfrm>
          <a:off x="0" y="752861"/>
          <a:ext cx="8128000" cy="7278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2) Преподаватель, Старший преподаватель/сеньор-лектор в области образования, ОВПО, уровень ОРК 7, 7.2;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5529" y="788390"/>
        <a:ext cx="8056942" cy="656759"/>
      </dsp:txXfrm>
    </dsp:sp>
    <dsp:sp modelId="{0BA88187-A5B6-4287-9EAE-C9E68B3068C4}">
      <dsp:nvSpPr>
        <dsp:cNvPr id="0" name=""/>
        <dsp:cNvSpPr/>
      </dsp:nvSpPr>
      <dsp:spPr>
        <a:xfrm>
          <a:off x="0" y="1706597"/>
          <a:ext cx="8128000" cy="5844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3) Преподаватель, ассистент профессора в области образования, ОВПО, уровень ОРК 8, 8.1 – с практическим опытом и/или с ученой степенью;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28529" y="1735126"/>
        <a:ext cx="8070942" cy="527359"/>
      </dsp:txXfrm>
    </dsp:sp>
    <dsp:sp modelId="{2473C5EE-DFD2-4019-BB7C-36AB3220ECE0}">
      <dsp:nvSpPr>
        <dsp:cNvPr id="0" name=""/>
        <dsp:cNvSpPr/>
      </dsp:nvSpPr>
      <dsp:spPr>
        <a:xfrm>
          <a:off x="0" y="2477179"/>
          <a:ext cx="8128000" cy="7065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4) Преподаватель, ассоциированный профессор (доцент) в области образования, ОВПО, уровень ОРК 8, 8.2 –с ученой степенью /почетным званием;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4493" y="2511672"/>
        <a:ext cx="8059014" cy="637607"/>
      </dsp:txXfrm>
    </dsp:sp>
    <dsp:sp modelId="{3689E91B-2007-4EF3-8B92-5A0BB469334F}">
      <dsp:nvSpPr>
        <dsp:cNvPr id="0" name=""/>
        <dsp:cNvSpPr/>
      </dsp:nvSpPr>
      <dsp:spPr>
        <a:xfrm>
          <a:off x="0" y="3304222"/>
          <a:ext cx="8128000" cy="70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5) Преподаватель, ассоциированный профессор (доцент), профессор в области образования, ОВПО, уровень ОРК 8, 8.3 – с ученым званием </a:t>
          </a:r>
          <a:r>
            <a:rPr lang="ru-RU" sz="1800" kern="1200" dirty="0" err="1" smtClean="0">
              <a:solidFill>
                <a:schemeClr val="tx1"/>
              </a:solidFill>
            </a:rPr>
            <a:t>ассоц.проф</a:t>
          </a:r>
          <a:r>
            <a:rPr lang="ru-RU" sz="1800" kern="1200" dirty="0" smtClean="0">
              <a:solidFill>
                <a:schemeClr val="tx1"/>
              </a:solidFill>
            </a:rPr>
            <a:t> .(доцента), присваиваемого КОКСОН;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4552" y="3338774"/>
        <a:ext cx="8058896" cy="638706"/>
      </dsp:txXfrm>
    </dsp:sp>
    <dsp:sp modelId="{A1D16FD6-ED9C-4FD6-BB9D-175DE520C59F}">
      <dsp:nvSpPr>
        <dsp:cNvPr id="0" name=""/>
        <dsp:cNvSpPr/>
      </dsp:nvSpPr>
      <dsp:spPr>
        <a:xfrm>
          <a:off x="0" y="4193196"/>
          <a:ext cx="8128000" cy="6638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6) Преподаватель, профессор в области образования, ОВПО, уровень ОРК 8, 8.4- с ученым званием профессора, присваиваемого КОКСОН.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2408" y="4225604"/>
        <a:ext cx="8063184" cy="599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42534" cy="344739"/>
          </a:xfrm>
          <a:prstGeom prst="rect">
            <a:avLst/>
          </a:prstGeom>
        </p:spPr>
        <p:txBody>
          <a:bodyPr vert="horz" lIns="92399" tIns="46199" rIns="92399" bIns="4619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73843" y="0"/>
            <a:ext cx="4342534" cy="344739"/>
          </a:xfrm>
          <a:prstGeom prst="rect">
            <a:avLst/>
          </a:prstGeom>
        </p:spPr>
        <p:txBody>
          <a:bodyPr vert="horz" lIns="92399" tIns="46199" rIns="92399" bIns="46199" rtlCol="0"/>
          <a:lstStyle>
            <a:lvl1pPr algn="r">
              <a:defRPr sz="1200"/>
            </a:lvl1pPr>
          </a:lstStyle>
          <a:p>
            <a:fld id="{8451D585-E018-4CCA-84FF-F7F39BB95E8B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6542326"/>
            <a:ext cx="4342534" cy="344739"/>
          </a:xfrm>
          <a:prstGeom prst="rect">
            <a:avLst/>
          </a:prstGeom>
        </p:spPr>
        <p:txBody>
          <a:bodyPr vert="horz" lIns="92399" tIns="46199" rIns="92399" bIns="4619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73843" y="6542326"/>
            <a:ext cx="4342534" cy="344739"/>
          </a:xfrm>
          <a:prstGeom prst="rect">
            <a:avLst/>
          </a:prstGeom>
        </p:spPr>
        <p:txBody>
          <a:bodyPr vert="horz" lIns="92399" tIns="46199" rIns="92399" bIns="46199" rtlCol="0" anchor="b"/>
          <a:lstStyle>
            <a:lvl1pPr algn="r">
              <a:defRPr sz="1200"/>
            </a:lvl1pPr>
          </a:lstStyle>
          <a:p>
            <a:fld id="{5C3030B0-A436-42FA-8F14-3FAC227729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42030" cy="344247"/>
          </a:xfrm>
          <a:prstGeom prst="rect">
            <a:avLst/>
          </a:prstGeom>
        </p:spPr>
        <p:txBody>
          <a:bodyPr vert="horz" lIns="92423" tIns="46211" rIns="92423" bIns="462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82" y="2"/>
            <a:ext cx="4342030" cy="344247"/>
          </a:xfrm>
          <a:prstGeom prst="rect">
            <a:avLst/>
          </a:prstGeom>
        </p:spPr>
        <p:txBody>
          <a:bodyPr vert="horz" lIns="92423" tIns="46211" rIns="92423" bIns="46211" rtlCol="0"/>
          <a:lstStyle>
            <a:lvl1pPr algn="r">
              <a:defRPr sz="1200"/>
            </a:lvl1pPr>
          </a:lstStyle>
          <a:p>
            <a:fld id="{7C1B9426-B9E3-40C3-8CF7-A562A79D9119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2637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3" tIns="46211" rIns="92423" bIns="462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392" y="3271959"/>
            <a:ext cx="8015931" cy="3099835"/>
          </a:xfrm>
          <a:prstGeom prst="rect">
            <a:avLst/>
          </a:prstGeom>
        </p:spPr>
        <p:txBody>
          <a:bodyPr vert="horz" lIns="92423" tIns="46211" rIns="92423" bIns="4621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2309"/>
            <a:ext cx="4342030" cy="344247"/>
          </a:xfrm>
          <a:prstGeom prst="rect">
            <a:avLst/>
          </a:prstGeom>
        </p:spPr>
        <p:txBody>
          <a:bodyPr vert="horz" lIns="92423" tIns="46211" rIns="92423" bIns="462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82" y="6542309"/>
            <a:ext cx="4342030" cy="344247"/>
          </a:xfrm>
          <a:prstGeom prst="rect">
            <a:avLst/>
          </a:prstGeom>
        </p:spPr>
        <p:txBody>
          <a:bodyPr vert="horz" lIns="92423" tIns="46211" rIns="92423" bIns="46211" rtlCol="0" anchor="b"/>
          <a:lstStyle>
            <a:lvl1pPr algn="r">
              <a:defRPr sz="1200"/>
            </a:lvl1pPr>
          </a:lstStyle>
          <a:p>
            <a:fld id="{2229EB2A-9E8D-4C51-8DC4-58F36F087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1CA63-95D2-4F49-B9B4-69A7DCF4EC7F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Рисунок 17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28725" cy="158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5893-B522-4DE7-BE9D-9D0C5EC7988D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83E4-3BD4-44D1-9A67-9DFFE7D518F2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2BEF-C84E-434F-B850-EBB80698C0E3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0C17-7F1B-4FBC-BBA9-AA5E9FF9D00C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6E3F-F1CF-4DC3-8AF4-81BB058F30CB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AAB5-6FD3-4206-A50C-065783BE5440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D61D-6F2F-4373-91D9-659E298B10C6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2964" y="609600"/>
            <a:ext cx="7741037" cy="13208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470352" y="6337012"/>
            <a:ext cx="1450494" cy="365125"/>
          </a:xfrm>
        </p:spPr>
        <p:txBody>
          <a:bodyPr/>
          <a:lstStyle>
            <a:lvl1pPr>
              <a:defRPr sz="1600" baseline="0"/>
            </a:lvl1pPr>
          </a:lstStyle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207" y="6353090"/>
            <a:ext cx="6297612" cy="365125"/>
          </a:xfrm>
        </p:spPr>
        <p:txBody>
          <a:bodyPr/>
          <a:lstStyle>
            <a:lvl1pPr>
              <a:defRPr sz="1600" b="1" i="1" baseline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2018" y="5766955"/>
            <a:ext cx="852055" cy="696189"/>
          </a:xfrm>
        </p:spPr>
        <p:txBody>
          <a:bodyPr/>
          <a:lstStyle>
            <a:lvl1pPr>
              <a:defRPr sz="2000" baseline="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Рисунок 6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58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8695F-1171-47EC-9D4E-B8508198DB8A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082FB-44CD-43C2-9CE3-46B947780886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8385-7D5D-4E78-B62E-777F4487C9F3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8888E-A0E7-4628-B19F-7B3159685C8E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39F7-73DC-43A4-A34B-9398B869664F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49AA-CDBF-4E8B-84B5-514F7F0C69C6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813D-478E-478A-A8BF-EC4416C2C8C2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31587-84A1-4C95-9BB7-6784A833B878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625641"/>
            <a:ext cx="7766936" cy="3262867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Профессиональный стандарт: </a:t>
            </a:r>
            <a:r>
              <a:rPr lang="ru-RU" sz="3200" b="1" dirty="0">
                <a:solidFill>
                  <a:schemeClr val="tx1"/>
                </a:solidFill>
              </a:rPr>
              <a:t>для педагогов (профессорско-преподавательского состава) организаций высшего и (или) послевузовского образования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8310" y="5334201"/>
            <a:ext cx="7766936" cy="1096899"/>
          </a:xfrm>
        </p:spPr>
        <p:txBody>
          <a:bodyPr/>
          <a:lstStyle/>
          <a:p>
            <a:pPr algn="l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Начальник управления планирования</a:t>
            </a:r>
          </a:p>
          <a:p>
            <a:pPr algn="l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и мониторинга учебного процесса   		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		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Жарлгасова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Б.Е.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49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3728" y="378690"/>
            <a:ext cx="8987254" cy="452582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Макет карточки профессии педагога (ППС) ОВПО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303383"/>
              </p:ext>
            </p:extLst>
          </p:nvPr>
        </p:nvGraphicFramePr>
        <p:xfrm>
          <a:off x="1523727" y="996505"/>
          <a:ext cx="9264345" cy="5637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3873">
                  <a:extLst>
                    <a:ext uri="{9D8B030D-6E8A-4147-A177-3AD203B41FA5}">
                      <a16:colId xmlns:a16="http://schemas.microsoft.com/office/drawing/2014/main" val="1072126579"/>
                    </a:ext>
                  </a:extLst>
                </a:gridCol>
                <a:gridCol w="2850236">
                  <a:extLst>
                    <a:ext uri="{9D8B030D-6E8A-4147-A177-3AD203B41FA5}">
                      <a16:colId xmlns:a16="http://schemas.microsoft.com/office/drawing/2014/main" val="2750754246"/>
                    </a:ext>
                  </a:extLst>
                </a:gridCol>
                <a:gridCol w="2850236">
                  <a:extLst>
                    <a:ext uri="{9D8B030D-6E8A-4147-A177-3AD203B41FA5}">
                      <a16:colId xmlns:a16="http://schemas.microsoft.com/office/drawing/2014/main" val="150631373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Трудовая функция 1 – </a:t>
                      </a: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Навыки 1,2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Умения:1,2,3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Знания:1,2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384690"/>
                  </a:ext>
                </a:extLst>
              </a:tr>
              <a:tr h="3353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Трудовая функция 2-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научно-исследовательской деятельности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Навыки 1,2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Умения:1,2,3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Знания:1,2,3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836351"/>
                  </a:ext>
                </a:extLst>
              </a:tr>
              <a:tr h="3417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Трудовая функция 3-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Осуществление научно-методической работы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Навыки 1,2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Умения:1,2,3,4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Знания:1,2,3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7912422"/>
                  </a:ext>
                </a:extLst>
              </a:tr>
              <a:tr h="350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Трудовая функция 4 –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Социализация обучающейся молодежи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Навыки 1,2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Умения:1,2,3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 1,2,3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0290357"/>
                  </a:ext>
                </a:extLst>
              </a:tr>
              <a:tr h="2863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Дополнительная трудовая функция - 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Участие в системе корпоративного управления ОВПО</a:t>
                      </a:r>
                      <a:r>
                        <a:rPr lang="ru-RU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4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стейкхолдерами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ОВПО.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Навыки 1,2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Умения:1,2,3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 1,2,3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800739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личным компетенциям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Доброжелательность, коммуникабельность, </a:t>
                      </a:r>
                      <a:r>
                        <a:rPr lang="ru-RU" sz="16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эмпатия</a:t>
                      </a:r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стрессоустойчивость, эмоциональная уравновешенность, профессиональная и социальная ответственность, способность к развитию преподавательских и исследовательских навыков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375746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Списков технических регламентов и национальных стандартов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 ВПВО, утвержденный приказом Министра НВО РК от 20 июля 2022 года № 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409788"/>
                  </a:ext>
                </a:extLst>
              </a:tr>
              <a:tr h="487680"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Связь с другими профессиями в рамках ОРК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ОРК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профессии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003307"/>
                  </a:ext>
                </a:extLst>
              </a:tr>
              <a:tr h="487680">
                <a:tc vMerge="1"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Менеджеры в образовании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86874"/>
                  </a:ext>
                </a:extLst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72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6782" y="230909"/>
            <a:ext cx="8377654" cy="72043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9</a:t>
            </a:r>
            <a:r>
              <a:rPr lang="ru-RU" sz="2000" dirty="0">
                <a:solidFill>
                  <a:schemeClr val="tx1"/>
                </a:solidFill>
              </a:rPr>
              <a:t>. КАРТОЧКА ПРОФЕССИИ 1: Преподаватель, ассистент в области образования, ОВПО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109710"/>
              </p:ext>
            </p:extLst>
          </p:nvPr>
        </p:nvGraphicFramePr>
        <p:xfrm>
          <a:off x="1359694" y="1087410"/>
          <a:ext cx="9472612" cy="5730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6051">
                  <a:extLst>
                    <a:ext uri="{9D8B030D-6E8A-4147-A177-3AD203B41FA5}">
                      <a16:colId xmlns:a16="http://schemas.microsoft.com/office/drawing/2014/main" val="127290587"/>
                    </a:ext>
                  </a:extLst>
                </a:gridCol>
                <a:gridCol w="2779814">
                  <a:extLst>
                    <a:ext uri="{9D8B030D-6E8A-4147-A177-3AD203B41FA5}">
                      <a16:colId xmlns:a16="http://schemas.microsoft.com/office/drawing/2014/main" val="2022094120"/>
                    </a:ext>
                  </a:extLst>
                </a:gridCol>
                <a:gridCol w="3646747">
                  <a:extLst>
                    <a:ext uri="{9D8B030D-6E8A-4147-A177-3AD203B41FA5}">
                      <a16:colId xmlns:a16="http://schemas.microsoft.com/office/drawing/2014/main" val="2424011410"/>
                    </a:ext>
                  </a:extLst>
                </a:gridCol>
              </a:tblGrid>
              <a:tr h="420682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Преподаватель, ассистент в области образования, ОВПО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04291938"/>
                  </a:ext>
                </a:extLst>
              </a:tr>
              <a:tr h="292549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7 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161125"/>
                  </a:ext>
                </a:extLst>
              </a:tr>
              <a:tr h="275301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Подуровень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7.1 (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без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ученой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степени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460642"/>
                  </a:ext>
                </a:extLst>
              </a:tr>
              <a:tr h="53076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профессионального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Послевузовское образование (научно-педагогическая магистратура), высшее образование, специалист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19822638"/>
                  </a:ext>
                </a:extLst>
              </a:tr>
              <a:tr h="53076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с неформальным и </a:t>
                      </a:r>
                      <a:r>
                        <a:rPr lang="ru-RU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информальным</a:t>
                      </a: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образованием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курсы повышения квалификации </a:t>
                      </a:r>
                      <a:r>
                        <a:rPr lang="ru-RU" sz="14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практический </a:t>
                      </a: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опыт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15355311"/>
                  </a:ext>
                </a:extLst>
              </a:tr>
              <a:tr h="79945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наименования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профессии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специалисты – профессионалы в области образования, </a:t>
                      </a:r>
                      <a:r>
                        <a:rPr lang="ru-RU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н.в.д.г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Ассистент / альтернативная - высшее и (или) послевузовское образование (научно-педагогическая магистратура), наличие степени магистра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1113545"/>
                  </a:ext>
                </a:extLst>
              </a:tr>
              <a:tr h="53076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цель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Осуществляет академическую, научно-исследовательскую, научно-методическую и общественную деятельность в ОВПО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0534138"/>
                  </a:ext>
                </a:extLst>
              </a:tr>
              <a:tr h="1336838">
                <a:tc rowSpan="2">
                  <a:txBody>
                    <a:bodyPr/>
                    <a:lstStyle/>
                    <a:p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Перечень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трудовых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функций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Обязательные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Обучение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Проведение научных исследований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Осуществление научно-методической работы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Социализация обучающейся молодежи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474814"/>
                  </a:ext>
                </a:extLst>
              </a:tr>
              <a:tr h="79945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Участие в системе корпоративного управления ОВПО;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стейкхолдерами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ОВПО.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8724651"/>
                  </a:ext>
                </a:extLst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11</a:t>
            </a:fld>
            <a:endParaRPr 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42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8026" y="147782"/>
            <a:ext cx="9297506" cy="498763"/>
          </a:xfrm>
        </p:spPr>
        <p:txBody>
          <a:bodyPr>
            <a:no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Описание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трудовых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функций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77153" y="6294750"/>
            <a:ext cx="1288872" cy="365125"/>
          </a:xfrm>
        </p:spPr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992340" y="6195598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12</a:t>
            </a:fld>
            <a:endParaRPr 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5618009"/>
              </p:ext>
            </p:extLst>
          </p:nvPr>
        </p:nvGraphicFramePr>
        <p:xfrm>
          <a:off x="1389062" y="727422"/>
          <a:ext cx="9603278" cy="5852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555">
                  <a:extLst>
                    <a:ext uri="{9D8B030D-6E8A-4147-A177-3AD203B41FA5}">
                      <a16:colId xmlns:a16="http://schemas.microsoft.com/office/drawing/2014/main" val="566657740"/>
                    </a:ext>
                  </a:extLst>
                </a:gridCol>
                <a:gridCol w="1754909">
                  <a:extLst>
                    <a:ext uri="{9D8B030D-6E8A-4147-A177-3AD203B41FA5}">
                      <a16:colId xmlns:a16="http://schemas.microsoft.com/office/drawing/2014/main" val="676476392"/>
                    </a:ext>
                  </a:extLst>
                </a:gridCol>
                <a:gridCol w="6946814">
                  <a:extLst>
                    <a:ext uri="{9D8B030D-6E8A-4147-A177-3AD203B41FA5}">
                      <a16:colId xmlns:a16="http://schemas.microsoft.com/office/drawing/2014/main" val="3961549082"/>
                    </a:ext>
                  </a:extLst>
                </a:gridCol>
              </a:tblGrid>
              <a:tr h="370840">
                <a:tc rowSpan="4">
                  <a:txBody>
                    <a:bodyPr/>
                    <a:lstStyle/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Трудовая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функция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1: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Обучение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 1: Обеспечение требуемого уровня академических компетенций обучающихся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организовывать и проводить учебные занятия (кроме лекций) с учетом принципов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студентоцентрированного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обучения и оценивания;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разрабатывать учебно-методические материалы по преподаваемым дисциплинам с учетом интеграции образования, науки и инноваций;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устанавливать обратную связь с обучающимися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бакалавриата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 использованием цифровых технологий.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68445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основных требований планирования и организации образовательно-научного процесса в ОВПО;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содержания преподаваемых дисциплин, принципов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студентоцентрированного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обучения и оценивания.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1319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Навык 2: Обеспечение требуемого уровня профессиональных компетенций обучающихся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учитывать в проведении учебных занятий специфику профессии (по направлению подготовки высшего образования);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экстраполировать в учебный процесс инновации в профессии (по направлению подготовки высшего образования).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0752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практико-ориентированных методов и технологий обучения;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4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современных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тенденций в области профессии (по направлению подготовки высшего образования).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632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признания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рекомендуется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419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42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8026" y="147782"/>
            <a:ext cx="9297506" cy="498763"/>
          </a:xfrm>
        </p:spPr>
        <p:txBody>
          <a:bodyPr>
            <a:no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Описание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трудовых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функций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77153" y="6294750"/>
            <a:ext cx="1288872" cy="365125"/>
          </a:xfrm>
        </p:spPr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992340" y="6195598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13</a:t>
            </a:fld>
            <a:endParaRPr 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578876"/>
              </p:ext>
            </p:extLst>
          </p:nvPr>
        </p:nvGraphicFramePr>
        <p:xfrm>
          <a:off x="1389062" y="1102418"/>
          <a:ext cx="9603278" cy="5374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065">
                  <a:extLst>
                    <a:ext uri="{9D8B030D-6E8A-4147-A177-3AD203B41FA5}">
                      <a16:colId xmlns:a16="http://schemas.microsoft.com/office/drawing/2014/main" val="566657740"/>
                    </a:ext>
                  </a:extLst>
                </a:gridCol>
                <a:gridCol w="1976582">
                  <a:extLst>
                    <a:ext uri="{9D8B030D-6E8A-4147-A177-3AD203B41FA5}">
                      <a16:colId xmlns:a16="http://schemas.microsoft.com/office/drawing/2014/main" val="676476392"/>
                    </a:ext>
                  </a:extLst>
                </a:gridCol>
                <a:gridCol w="6392631">
                  <a:extLst>
                    <a:ext uri="{9D8B030D-6E8A-4147-A177-3AD203B41FA5}">
                      <a16:colId xmlns:a16="http://schemas.microsoft.com/office/drawing/2014/main" val="3961549082"/>
                    </a:ext>
                  </a:extLst>
                </a:gridCol>
              </a:tblGrid>
              <a:tr h="370840">
                <a:tc rowSpan="4">
                  <a:txBody>
                    <a:bodyPr/>
                    <a:lstStyle/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Трудовая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функция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Проведение научных исследований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 1: Обеспечение интеграции науки, высшего образования и рынка труда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принимать участие в выполнении научно-исследовательских и опытно-конструкторских работ/творческих проектов;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повышать научную результативность и публикационную активность;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работать с национальными и международными базами данных.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68445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методологии научных исследований;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этических норм при проведении научных исследований;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нормативных правовых актов в области науки.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1319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 2: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у обучающихся требуемого уровня исследовательских навыков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проводить диагностику исследовательских навыков, обучающихся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бакалавриата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применять стратегии развития и поддержки научно-исследовательской/научно-творческой деятельности и публикационной активности обучающихся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бакалавриата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0752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специфики научных исследований обучающихся;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стратегий повышения мотивации и активности, обучающихся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бакалавриата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научных исследованиях/ творческих проектов.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632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признания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рекомендуется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419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56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8026" y="147782"/>
            <a:ext cx="9297506" cy="498763"/>
          </a:xfrm>
        </p:spPr>
        <p:txBody>
          <a:bodyPr>
            <a:no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Описание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трудовых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функций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77153" y="6294750"/>
            <a:ext cx="1288872" cy="365125"/>
          </a:xfrm>
        </p:spPr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992340" y="6195598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14</a:t>
            </a:fld>
            <a:endParaRPr 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7396628"/>
              </p:ext>
            </p:extLst>
          </p:nvPr>
        </p:nvGraphicFramePr>
        <p:xfrm>
          <a:off x="1355140" y="1647363"/>
          <a:ext cx="9603278" cy="4562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7369">
                  <a:extLst>
                    <a:ext uri="{9D8B030D-6E8A-4147-A177-3AD203B41FA5}">
                      <a16:colId xmlns:a16="http://schemas.microsoft.com/office/drawing/2014/main" val="566657740"/>
                    </a:ext>
                  </a:extLst>
                </a:gridCol>
                <a:gridCol w="1693278">
                  <a:extLst>
                    <a:ext uri="{9D8B030D-6E8A-4147-A177-3AD203B41FA5}">
                      <a16:colId xmlns:a16="http://schemas.microsoft.com/office/drawing/2014/main" val="676476392"/>
                    </a:ext>
                  </a:extLst>
                </a:gridCol>
                <a:gridCol w="6392631">
                  <a:extLst>
                    <a:ext uri="{9D8B030D-6E8A-4147-A177-3AD203B41FA5}">
                      <a16:colId xmlns:a16="http://schemas.microsoft.com/office/drawing/2014/main" val="396154908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Трудовая функция 3: Осуществление научно-методической работы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 1: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Научно-методическое обеспечение макропроцессов ОВПО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проводить учебно-методическую работу и развивать методическую компетентность;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повышать профессиональную квалификацию;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обеспечивать интеграцию психолого-педагогических знаний и знаний в предметной области при проведении семинарских/практических занятий бакалавриата;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применять современные и инновационные (в том числе цифровые) технологии обучения.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68445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нормативных правовых актов (в том числе Национальную систему квалификаций) в области высшего образования;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механизмов и принципов интеграции психолого-педагогических и предметных (специальных) знаний;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современных и инновационных (в том числе цифровых) технологий обучения.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131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признания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рекомендуется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419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609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8026" y="147782"/>
            <a:ext cx="9297506" cy="498763"/>
          </a:xfrm>
        </p:spPr>
        <p:txBody>
          <a:bodyPr>
            <a:no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Описание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трудовых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функций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77153" y="6294750"/>
            <a:ext cx="1288872" cy="365125"/>
          </a:xfrm>
        </p:spPr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992340" y="6195598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15</a:t>
            </a:fld>
            <a:endParaRPr 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0784"/>
              </p:ext>
            </p:extLst>
          </p:nvPr>
        </p:nvGraphicFramePr>
        <p:xfrm>
          <a:off x="1294361" y="1031652"/>
          <a:ext cx="9603278" cy="5374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7369">
                  <a:extLst>
                    <a:ext uri="{9D8B030D-6E8A-4147-A177-3AD203B41FA5}">
                      <a16:colId xmlns:a16="http://schemas.microsoft.com/office/drawing/2014/main" val="566657740"/>
                    </a:ext>
                  </a:extLst>
                </a:gridCol>
                <a:gridCol w="1693278">
                  <a:extLst>
                    <a:ext uri="{9D8B030D-6E8A-4147-A177-3AD203B41FA5}">
                      <a16:colId xmlns:a16="http://schemas.microsoft.com/office/drawing/2014/main" val="676476392"/>
                    </a:ext>
                  </a:extLst>
                </a:gridCol>
                <a:gridCol w="6392631">
                  <a:extLst>
                    <a:ext uri="{9D8B030D-6E8A-4147-A177-3AD203B41FA5}">
                      <a16:colId xmlns:a16="http://schemas.microsoft.com/office/drawing/2014/main" val="3961549082"/>
                    </a:ext>
                  </a:extLst>
                </a:gridCol>
              </a:tblGrid>
              <a:tr h="370840">
                <a:tc rowSpan="4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Трудовая функция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4: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Социализация обучающейся молодежи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 1: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Продвижение социальных ценностей в студенческой среде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поддерживать и развивать образовательную среду и организационную культуру в соответствии с политиками и процедурами ОВПО;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способствовать повышению гражданской и профессиональной активности обучающихся;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соблюдать принципы академической честности и добропорядочности.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68445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педагогического менеджмента и возрастной психологии;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педагогической аксиологии;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концепций, стратегий, механизмов продвижения глобальных и национальных ценностей в молодежной среде и в социуме.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1319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Навык 2: Приобщение обучающихся к ценностям выбранной профессии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формировать у обучающихся устойчивый интерес к выбранной профессии;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соблюдать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принципы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антикоррупционной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11678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педагогической деонтологии,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деонтологических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концепций других профессий (по направлению подготовки высшего образования);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специфики ценностных установок профессии (по направлению подготовки высшего образования).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164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признания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рекомендуется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419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6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8026" y="147782"/>
            <a:ext cx="9297506" cy="498763"/>
          </a:xfrm>
        </p:spPr>
        <p:txBody>
          <a:bodyPr>
            <a:no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Описание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трудовых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функций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77153" y="6294750"/>
            <a:ext cx="1288872" cy="365125"/>
          </a:xfrm>
        </p:spPr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992340" y="6195598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16</a:t>
            </a:fld>
            <a:endParaRPr 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4062539"/>
              </p:ext>
            </p:extLst>
          </p:nvPr>
        </p:nvGraphicFramePr>
        <p:xfrm>
          <a:off x="1357745" y="1031652"/>
          <a:ext cx="9539894" cy="5865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3985">
                  <a:extLst>
                    <a:ext uri="{9D8B030D-6E8A-4147-A177-3AD203B41FA5}">
                      <a16:colId xmlns:a16="http://schemas.microsoft.com/office/drawing/2014/main" val="566657740"/>
                    </a:ext>
                  </a:extLst>
                </a:gridCol>
                <a:gridCol w="1693278">
                  <a:extLst>
                    <a:ext uri="{9D8B030D-6E8A-4147-A177-3AD203B41FA5}">
                      <a16:colId xmlns:a16="http://schemas.microsoft.com/office/drawing/2014/main" val="676476392"/>
                    </a:ext>
                  </a:extLst>
                </a:gridCol>
                <a:gridCol w="6392631">
                  <a:extLst>
                    <a:ext uri="{9D8B030D-6E8A-4147-A177-3AD203B41FA5}">
                      <a16:colId xmlns:a16="http://schemas.microsoft.com/office/drawing/2014/main" val="3961549082"/>
                    </a:ext>
                  </a:extLst>
                </a:gridCol>
              </a:tblGrid>
              <a:tr h="370840">
                <a:tc rowSpan="4"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Дополнительная трудовая функция:</a:t>
                      </a:r>
                    </a:p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Взаимодействие со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стейкхолдерами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высшего и послевузовского образования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 1: Взаимодействие с внутренними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стейкхолдерами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строить оптимальные коммуникации с обучающимися, коллегами и сотрудниками ОВПО;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работать в команде с коллегами и сотрудниками ОВПО.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68445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принципов педагогического взаимодействия с обучающимися;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стратегий и механизмов коммуникации в академической и профессиональной среде.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1319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 2: Взаимодействие с внешними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стейкхолдерами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вовлекать обучающихся в общественные молодежные движения и организации;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привлекать работодателей к процессу подготовки будущих специалистов;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разрабатывать и внедрять программы курсов повышения квалификации работников отрасли по направлению подготовки;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публиковать актуальные статьи в средствах массовых информации различного уровня, социальных сетях.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11678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политик и стратегий зарубежных и казахстанских молодежных движений (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волонтерство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зеленые отряды, скауты) и организаций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инновационных процессов на международном и казахстанском рынке труда.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164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признания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рекомендуется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419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14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8026" y="147782"/>
            <a:ext cx="9297506" cy="498763"/>
          </a:xfrm>
        </p:spPr>
        <p:txBody>
          <a:bodyPr>
            <a:no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Описание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трудовых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функций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77153" y="6294750"/>
            <a:ext cx="1288872" cy="365125"/>
          </a:xfrm>
        </p:spPr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992340" y="6195598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17</a:t>
            </a:fld>
            <a:endParaRPr 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623675"/>
              </p:ext>
            </p:extLst>
          </p:nvPr>
        </p:nvGraphicFramePr>
        <p:xfrm>
          <a:off x="1508026" y="1187220"/>
          <a:ext cx="8246695" cy="5058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851">
                  <a:extLst>
                    <a:ext uri="{9D8B030D-6E8A-4147-A177-3AD203B41FA5}">
                      <a16:colId xmlns:a16="http://schemas.microsoft.com/office/drawing/2014/main" val="566657740"/>
                    </a:ext>
                  </a:extLst>
                </a:gridCol>
                <a:gridCol w="2211654">
                  <a:extLst>
                    <a:ext uri="{9D8B030D-6E8A-4147-A177-3AD203B41FA5}">
                      <a16:colId xmlns:a16="http://schemas.microsoft.com/office/drawing/2014/main" val="676476392"/>
                    </a:ext>
                  </a:extLst>
                </a:gridCol>
                <a:gridCol w="3513190">
                  <a:extLst>
                    <a:ext uri="{9D8B030D-6E8A-4147-A177-3AD203B41FA5}">
                      <a16:colId xmlns:a16="http://schemas.microsoft.com/office/drawing/2014/main" val="3961549082"/>
                    </a:ext>
                  </a:extLst>
                </a:gridCol>
              </a:tblGrid>
              <a:tr h="1257628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личным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компетенциям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Доброжелательность, коммуникабельность,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эмпатия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стрессоустойчивость, эмоциональная уравновешенность, профессиональная и социальная ответственность, способность к развитию преподавательских и исследовательских навыков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684456"/>
                  </a:ext>
                </a:extLst>
              </a:tr>
              <a:tr h="2042218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Списков технических регламентов и национальных стандартов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Государственный общеобязательный стандарт высшего и послевузовского образования, утвержденный приказом Министра науки и высшего образования Республики Казахстан от 20 июля 2022 года № 2 (зарегистрирован в Реестре государственной регистрации нормативных правовых актов под № 28916)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131958"/>
                  </a:ext>
                </a:extLst>
              </a:tr>
              <a:tr h="617604">
                <a:tc rowSpan="2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с другими профессиями в рамках ОРК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профессии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116783"/>
                  </a:ext>
                </a:extLst>
              </a:tr>
              <a:tr h="6176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Менеджеры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образовании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164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028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6781" y="249381"/>
            <a:ext cx="9615327" cy="72043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Виды КАРТОЧЕК </a:t>
            </a:r>
            <a:r>
              <a:rPr lang="ru-RU" sz="2000" dirty="0" smtClean="0">
                <a:solidFill>
                  <a:schemeClr val="tx1"/>
                </a:solidFill>
              </a:rPr>
              <a:t>ПРОФЕССИЙ</a:t>
            </a:r>
            <a:r>
              <a:rPr lang="en-US" sz="2000" dirty="0" smtClean="0">
                <a:solidFill>
                  <a:schemeClr val="tx1"/>
                </a:solidFill>
              </a:rPr>
              <a:t> 8 </a:t>
            </a:r>
            <a:r>
              <a:rPr lang="ru-RU" sz="2000" dirty="0" smtClean="0">
                <a:solidFill>
                  <a:schemeClr val="tx1"/>
                </a:solidFill>
              </a:rPr>
              <a:t>уровня: </a:t>
            </a:r>
            <a:r>
              <a:rPr lang="ru-RU" sz="2400" dirty="0" smtClean="0">
                <a:solidFill>
                  <a:schemeClr val="tx1"/>
                </a:solidFill>
              </a:rPr>
              <a:t>категории </a:t>
            </a:r>
            <a:r>
              <a:rPr lang="ru-RU" sz="2400" dirty="0" smtClean="0">
                <a:solidFill>
                  <a:schemeClr val="tx1"/>
                </a:solidFill>
              </a:rPr>
              <a:t>должностей ППС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611484"/>
              </p:ext>
            </p:extLst>
          </p:nvPr>
        </p:nvGraphicFramePr>
        <p:xfrm>
          <a:off x="1486781" y="747285"/>
          <a:ext cx="9472612" cy="6189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6524">
                  <a:extLst>
                    <a:ext uri="{9D8B030D-6E8A-4147-A177-3AD203B41FA5}">
                      <a16:colId xmlns:a16="http://schemas.microsoft.com/office/drawing/2014/main" val="127290587"/>
                    </a:ext>
                  </a:extLst>
                </a:gridCol>
                <a:gridCol w="6916088">
                  <a:extLst>
                    <a:ext uri="{9D8B030D-6E8A-4147-A177-3AD203B41FA5}">
                      <a16:colId xmlns:a16="http://schemas.microsoft.com/office/drawing/2014/main" val="2022094120"/>
                    </a:ext>
                  </a:extLst>
                </a:gridCol>
              </a:tblGrid>
              <a:tr h="294959"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Подуровни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161125"/>
                  </a:ext>
                </a:extLst>
              </a:tr>
              <a:tr h="973281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8.1 -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Преподаватель, ассистент профессора в области образования, ОВПО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8.1 (с практическим опытом и/или с ученой степенью "кандидат наук", "доктор наук"; со степенью "доктор философии (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 /доктор по профилю" / почетным званием и (или) государственной наградой в сфере искусства, архитектуры, физической культуры и спорта)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460642"/>
                  </a:ext>
                </a:extLst>
              </a:tr>
              <a:tr h="1116086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8.2 -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Преподаватель, ассоциированный профессор (доцент) в области образования, ОВПО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marR="0" lvl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.2 (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ученой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</a:t>
                      </a:r>
                      <a:r>
                        <a:rPr lang="ru-RU" sz="16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ью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кандидат наук", "доктор наук"; со степенью "доктор философии (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/доктор по профилю" / почетным званием и (или) государственной наградой в сфере искусства, архитектуры, физической культуры и спорта)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822638"/>
                  </a:ext>
                </a:extLst>
              </a:tr>
              <a:tr h="973281"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8.3 -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Преподаватель, ассоциированный профессор (доцент), профессор в области образования, ОВПО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8.3 (с ученым званием ассоциированного профессора (доцента), присваиваемого уполномоченным органом в области науки и высшего образования)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5355311"/>
                  </a:ext>
                </a:extLst>
              </a:tr>
              <a:tr h="56866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8.4 -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Преподаватель, профессор в области образования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8.4 (преподаватели с ученым званием профессора, присваиваемого уполномоченным органом в области науки и высшего образования)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13545"/>
                  </a:ext>
                </a:extLst>
              </a:tr>
              <a:tr h="56866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цель деятельности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Осуществляет академическую, научно-исследовательскую, научно-методическую и общественную деятельность в ОВПО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34138"/>
                  </a:ext>
                </a:extLst>
              </a:tr>
              <a:tr h="65413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возможные наименования профессии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marR="0" lvl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зависимости от подуровней ОРК -8.1, 8.2, 8.3, 8.4 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474814"/>
                  </a:ext>
                </a:extLst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18</a:t>
            </a:fld>
            <a:endParaRPr 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8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6781" y="230909"/>
            <a:ext cx="9615327" cy="72043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11. </a:t>
            </a:r>
            <a:r>
              <a:rPr lang="ru-RU" sz="2000" dirty="0">
                <a:solidFill>
                  <a:schemeClr val="tx1"/>
                </a:solidFill>
              </a:rPr>
              <a:t>КАРТОЧКА ПРОФЕССИИ </a:t>
            </a:r>
            <a:r>
              <a:rPr lang="ru-RU" sz="2000" dirty="0" smtClean="0">
                <a:solidFill>
                  <a:schemeClr val="tx1"/>
                </a:solidFill>
              </a:rPr>
              <a:t>3: </a:t>
            </a:r>
            <a:r>
              <a:rPr lang="ru-RU" sz="2400" dirty="0">
                <a:solidFill>
                  <a:schemeClr val="tx1"/>
                </a:solidFill>
              </a:rPr>
              <a:t>Преподаватель, </a:t>
            </a:r>
            <a:r>
              <a:rPr lang="ru-RU" sz="2400" dirty="0" smtClean="0">
                <a:solidFill>
                  <a:schemeClr val="tx1"/>
                </a:solidFill>
              </a:rPr>
              <a:t>ассистент профессора в </a:t>
            </a:r>
            <a:r>
              <a:rPr lang="ru-RU" sz="2400" dirty="0">
                <a:solidFill>
                  <a:schemeClr val="tx1"/>
                </a:solidFill>
              </a:rPr>
              <a:t>области образования, ОВПО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9841961"/>
              </p:ext>
            </p:extLst>
          </p:nvPr>
        </p:nvGraphicFramePr>
        <p:xfrm>
          <a:off x="1359694" y="1087410"/>
          <a:ext cx="9472612" cy="666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6051">
                  <a:extLst>
                    <a:ext uri="{9D8B030D-6E8A-4147-A177-3AD203B41FA5}">
                      <a16:colId xmlns:a16="http://schemas.microsoft.com/office/drawing/2014/main" val="127290587"/>
                    </a:ext>
                  </a:extLst>
                </a:gridCol>
                <a:gridCol w="1865746">
                  <a:extLst>
                    <a:ext uri="{9D8B030D-6E8A-4147-A177-3AD203B41FA5}">
                      <a16:colId xmlns:a16="http://schemas.microsoft.com/office/drawing/2014/main" val="2022094120"/>
                    </a:ext>
                  </a:extLst>
                </a:gridCol>
                <a:gridCol w="4560815">
                  <a:extLst>
                    <a:ext uri="{9D8B030D-6E8A-4147-A177-3AD203B41FA5}">
                      <a16:colId xmlns:a16="http://schemas.microsoft.com/office/drawing/2014/main" val="2424011410"/>
                    </a:ext>
                  </a:extLst>
                </a:gridCol>
              </a:tblGrid>
              <a:tr h="276504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161125"/>
                  </a:ext>
                </a:extLst>
              </a:tr>
              <a:tr h="260202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Подуровень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(с практическим опытом и/или с ученой степенью "кандидат наук", "доктор наук"; со степенью "доктор философии (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(</a:t>
                      </a:r>
                      <a:r>
                        <a:rPr lang="ru-RU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Пейджди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/доктор по профилю" / почетным званием и (или) государственной наградой в сфере искусства, архитектуры, физической культуры и спорта)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460642"/>
                  </a:ext>
                </a:extLst>
              </a:tr>
              <a:tr h="50165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профессионального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Послевузовское образование (научно-педагогическая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докторантура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), высшее образование, специалист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19822638"/>
                  </a:ext>
                </a:extLst>
              </a:tr>
              <a:tr h="50165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с неформальным и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информальным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образованием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курсы повышения квалификации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практический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опыт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15355311"/>
                  </a:ext>
                </a:extLst>
              </a:tr>
              <a:tr h="1227956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наименования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профессии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Старший преподаватель/Сеньор-лектор - высшее и (или) послевузовское образование, стаж работы научно-педагогической деятельности не менее 5 (пяти) лет, или наличие ученой степени / почетного звания и (или) государственной награды в сфере искусства, архитектуры, физической культуры и спорта.</a:t>
                      </a:r>
                    </a:p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Старший преподаватель/Сеньор-лектор/ассистент профессора, альтернативная - высшее и (или) послевузовское образование и наличие ученой степени / почетным званием и (или) государственной наградой в сфере искусства, архитектуры, физической культуры и спорта.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1113545"/>
                  </a:ext>
                </a:extLst>
              </a:tr>
              <a:tr h="50165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Осуществляет академическую, научно-исследовательскую, научно-методическую и общественную деятельность в ОВПО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0534138"/>
                  </a:ext>
                </a:extLst>
              </a:tr>
              <a:tr h="974343">
                <a:tc rowSpan="2">
                  <a:txBody>
                    <a:bodyPr/>
                    <a:lstStyle/>
                    <a:p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Перечень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трудовых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функций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Обязательные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Обучение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Проведение научных исследований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Осуществление научно-методической работы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Социализация обучающейся молодежи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474814"/>
                  </a:ext>
                </a:extLst>
              </a:tr>
              <a:tr h="7556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marR="0" lvl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Участие в системе корпоративного управления ОВПО;</a:t>
                      </a:r>
                      <a:endParaRPr lang="ru-RU" sz="14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Взаимодействие со </a:t>
                      </a:r>
                      <a:r>
                        <a:rPr lang="ru-RU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стейкхолдерами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высшего и послевузовского образования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8724651"/>
                  </a:ext>
                </a:extLst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19</a:t>
            </a:fld>
            <a:endParaRPr 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45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Нормативно-правовые документы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Закон </a:t>
            </a:r>
            <a:r>
              <a:rPr lang="ru-RU" dirty="0"/>
              <a:t>Республики Казахстан «Об образовании</a:t>
            </a:r>
            <a:r>
              <a:rPr lang="ru-RU" dirty="0" smtClean="0"/>
              <a:t>» (статья 5-3 п.п.31)</a:t>
            </a:r>
            <a:endParaRPr lang="ru-RU" dirty="0"/>
          </a:p>
          <a:p>
            <a:r>
              <a:rPr lang="ru-RU" dirty="0" smtClean="0"/>
              <a:t>Закон </a:t>
            </a:r>
            <a:r>
              <a:rPr lang="ru-RU" dirty="0"/>
              <a:t>Республики Казахстан "О профессиональных квалификациях" </a:t>
            </a:r>
            <a:r>
              <a:rPr lang="ru-RU" dirty="0" smtClean="0"/>
              <a:t>(пункт </a:t>
            </a:r>
            <a:r>
              <a:rPr lang="ru-RU" dirty="0"/>
              <a:t>5 статьи </a:t>
            </a:r>
            <a:r>
              <a:rPr lang="ru-RU" dirty="0" smtClean="0"/>
              <a:t>5) </a:t>
            </a:r>
            <a:endParaRPr lang="ru-RU" dirty="0"/>
          </a:p>
          <a:p>
            <a:r>
              <a:rPr lang="ru-RU" dirty="0" smtClean="0"/>
              <a:t>ГОСО ВПВО приказ МНВО РК №2 от 20.07.2022 г.</a:t>
            </a:r>
            <a:endParaRPr lang="ru-RU" dirty="0"/>
          </a:p>
          <a:p>
            <a:r>
              <a:rPr lang="ru-RU" dirty="0"/>
              <a:t>Профессиональный стандарт: для педагогов (профессорско-преподавательского состава) организаций высшего и (или) послевузовского образования, утвержден приказом МНВО РК от 20 ноября 2023 года № 591</a:t>
            </a:r>
          </a:p>
          <a:p>
            <a:r>
              <a:rPr lang="ru-RU" dirty="0"/>
              <a:t>    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95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6781" y="230909"/>
            <a:ext cx="9615327" cy="72043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12. </a:t>
            </a:r>
            <a:r>
              <a:rPr lang="ru-RU" sz="2000" dirty="0">
                <a:solidFill>
                  <a:schemeClr val="tx1"/>
                </a:solidFill>
              </a:rPr>
              <a:t>КАРТОЧКА ПРОФЕССИИ </a:t>
            </a:r>
            <a:r>
              <a:rPr lang="ru-RU" sz="2000" dirty="0" smtClean="0">
                <a:solidFill>
                  <a:schemeClr val="tx1"/>
                </a:solidFill>
              </a:rPr>
              <a:t>4: </a:t>
            </a:r>
            <a:r>
              <a:rPr lang="ru-RU" sz="2400" dirty="0">
                <a:solidFill>
                  <a:schemeClr val="tx1"/>
                </a:solidFill>
              </a:rPr>
              <a:t>Преподаватель, </a:t>
            </a:r>
            <a:r>
              <a:rPr lang="ru-RU" sz="2400" dirty="0" smtClean="0">
                <a:solidFill>
                  <a:schemeClr val="tx1"/>
                </a:solidFill>
              </a:rPr>
              <a:t>ассоциированный профессор (доцент) </a:t>
            </a:r>
            <a:r>
              <a:rPr lang="ru-RU" sz="2400" dirty="0">
                <a:solidFill>
                  <a:schemeClr val="tx1"/>
                </a:solidFill>
              </a:rPr>
              <a:t>в области образования, ОВПО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47138"/>
              </p:ext>
            </p:extLst>
          </p:nvPr>
        </p:nvGraphicFramePr>
        <p:xfrm>
          <a:off x="1479406" y="1416899"/>
          <a:ext cx="9472612" cy="5163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6051">
                  <a:extLst>
                    <a:ext uri="{9D8B030D-6E8A-4147-A177-3AD203B41FA5}">
                      <a16:colId xmlns:a16="http://schemas.microsoft.com/office/drawing/2014/main" val="127290587"/>
                    </a:ext>
                  </a:extLst>
                </a:gridCol>
                <a:gridCol w="6426561">
                  <a:extLst>
                    <a:ext uri="{9D8B030D-6E8A-4147-A177-3AD203B41FA5}">
                      <a16:colId xmlns:a16="http://schemas.microsoft.com/office/drawing/2014/main" val="2022094120"/>
                    </a:ext>
                  </a:extLst>
                </a:gridCol>
              </a:tblGrid>
              <a:tr h="276504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161125"/>
                  </a:ext>
                </a:extLst>
              </a:tr>
              <a:tr h="260202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Подуровень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ученой степенью "кандидат наук", "доктор наук"; со степенью "доктор философии (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/доктор по профилю" / почетным званием и (или) государственной наградой в сфере искусства, архитектуры, физической культуры и спорта)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460642"/>
                  </a:ext>
                </a:extLst>
              </a:tr>
              <a:tr h="386723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профессионального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Послевузовское образование (научно-педагогическая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докторантура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), высшее образование, специалист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822638"/>
                  </a:ext>
                </a:extLst>
              </a:tr>
              <a:tr h="35186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с неформальным и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информальным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образованием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курсы повышения квалификации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практический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опыт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5355311"/>
                  </a:ext>
                </a:extLst>
              </a:tr>
              <a:tr h="1227956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наименования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профессии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2379-9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специалисты – профессионалы в области образования,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н.в.д.г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Старший преподаватель/Сеньор-лектор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ОВПО /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альтернативная -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(или)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ПВО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(научно-педагогическая магистратура и докторантура), стаж работы научно-педагогической деятельности не менее 3 (трех) лет или стаж практической работы по специальности (профилю деятельности) не менее 5 (пяти) лет и наличие ученой степени / почетного звания и (или) государственной награды в сфере искусства, архитектуры, физической культуры и спорта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Ассоциированный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профессор (доцент) - высшее и послевузовское образование, наличие ученой степени, стаж работы не менее 5 (пяти) лет научно-педагогической деятельности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13545"/>
                  </a:ext>
                </a:extLst>
              </a:tr>
              <a:tr h="50165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цель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Осуществляет академическую, научно-исследовательскую, научно-методическую и общественную деятельность в ОВПО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34138"/>
                  </a:ext>
                </a:extLst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20</a:t>
            </a:fld>
            <a:endParaRPr 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97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6781" y="230909"/>
            <a:ext cx="9615327" cy="72043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13. </a:t>
            </a:r>
            <a:r>
              <a:rPr lang="ru-RU" sz="2000" dirty="0">
                <a:solidFill>
                  <a:schemeClr val="tx1"/>
                </a:solidFill>
              </a:rPr>
              <a:t>КАРТОЧКА ПРОФЕССИИ </a:t>
            </a:r>
            <a:r>
              <a:rPr lang="ru-RU" sz="2000" dirty="0" smtClean="0">
                <a:solidFill>
                  <a:schemeClr val="tx1"/>
                </a:solidFill>
              </a:rPr>
              <a:t>5: </a:t>
            </a:r>
            <a:r>
              <a:rPr lang="ru-RU" sz="2400" dirty="0">
                <a:solidFill>
                  <a:schemeClr val="tx1"/>
                </a:solidFill>
              </a:rPr>
              <a:t>Преподаватель, </a:t>
            </a:r>
            <a:r>
              <a:rPr lang="ru-RU" sz="2400" dirty="0" smtClean="0">
                <a:solidFill>
                  <a:schemeClr val="tx1"/>
                </a:solidFill>
              </a:rPr>
              <a:t>ассоциированный профессор (доцент) </a:t>
            </a:r>
            <a:r>
              <a:rPr lang="ru-RU" sz="2400" dirty="0">
                <a:solidFill>
                  <a:schemeClr val="tx1"/>
                </a:solidFill>
              </a:rPr>
              <a:t>в области образования, ОВПО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158481"/>
              </p:ext>
            </p:extLst>
          </p:nvPr>
        </p:nvGraphicFramePr>
        <p:xfrm>
          <a:off x="1288577" y="1343738"/>
          <a:ext cx="9472612" cy="5141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6051">
                  <a:extLst>
                    <a:ext uri="{9D8B030D-6E8A-4147-A177-3AD203B41FA5}">
                      <a16:colId xmlns:a16="http://schemas.microsoft.com/office/drawing/2014/main" val="127290587"/>
                    </a:ext>
                  </a:extLst>
                </a:gridCol>
                <a:gridCol w="6426561">
                  <a:extLst>
                    <a:ext uri="{9D8B030D-6E8A-4147-A177-3AD203B41FA5}">
                      <a16:colId xmlns:a16="http://schemas.microsoft.com/office/drawing/2014/main" val="2022094120"/>
                    </a:ext>
                  </a:extLst>
                </a:gridCol>
              </a:tblGrid>
              <a:tr h="436745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161125"/>
                  </a:ext>
                </a:extLst>
              </a:tr>
              <a:tr h="1041112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Подуровень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(с ученым званием ассоциированного профессора (доцента), присваиваемого уполномоченным органом в области науки и высшего образования)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460642"/>
                  </a:ext>
                </a:extLst>
              </a:tr>
              <a:tr h="694475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профессионального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Послевузовское образование (научно-педагогическая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докторантура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), высшее образование, специалист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822638"/>
                  </a:ext>
                </a:extLst>
              </a:tr>
              <a:tr h="694475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с неформальным и </a:t>
                      </a:r>
                      <a:r>
                        <a:rPr lang="ru-RU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информальным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образованием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курсы повышения квалификации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практический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опыт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5355311"/>
                  </a:ext>
                </a:extLst>
              </a:tr>
              <a:tr h="2043307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наименования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профессии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2379-9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специалисты – профессионалы в области образования, </a:t>
                      </a:r>
                      <a:r>
                        <a:rPr lang="ru-RU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н.в.д.г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Ассоциированный профессор (доцент) / профессор ОВПО - высшее (или послевузовское) образование, наличие ученой степени / почетного звания и (или) государственной награды в сфере искусства, архитектуры, физической культуры и спорта и ученого звания "ассоциированного профессора", стаж работы не менее 5 (пяти) лет научно-педагогической деятельности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13545"/>
                  </a:ext>
                </a:extLst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21</a:t>
            </a:fld>
            <a:endParaRPr 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05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6781" y="230909"/>
            <a:ext cx="9615327" cy="72043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14. </a:t>
            </a:r>
            <a:r>
              <a:rPr lang="ru-RU" sz="2000" dirty="0">
                <a:solidFill>
                  <a:schemeClr val="tx1"/>
                </a:solidFill>
              </a:rPr>
              <a:t>КАРТОЧКА </a:t>
            </a:r>
            <a:r>
              <a:rPr lang="ru-RU" sz="2000" dirty="0" smtClean="0">
                <a:solidFill>
                  <a:schemeClr val="tx1"/>
                </a:solidFill>
              </a:rPr>
              <a:t>ПРОФЕССИИ 6: </a:t>
            </a:r>
            <a:r>
              <a:rPr lang="ru-RU" sz="2400" dirty="0">
                <a:solidFill>
                  <a:schemeClr val="tx1"/>
                </a:solidFill>
              </a:rPr>
              <a:t>Преподаватель, </a:t>
            </a:r>
            <a:r>
              <a:rPr lang="ru-RU" sz="2400" dirty="0" smtClean="0">
                <a:solidFill>
                  <a:schemeClr val="tx1"/>
                </a:solidFill>
              </a:rPr>
              <a:t>профессор в </a:t>
            </a:r>
            <a:r>
              <a:rPr lang="ru-RU" sz="2400" dirty="0">
                <a:solidFill>
                  <a:schemeClr val="tx1"/>
                </a:solidFill>
              </a:rPr>
              <a:t>области образования, ОВПО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860290"/>
              </p:ext>
            </p:extLst>
          </p:nvPr>
        </p:nvGraphicFramePr>
        <p:xfrm>
          <a:off x="1301637" y="1392210"/>
          <a:ext cx="9472612" cy="4834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6051">
                  <a:extLst>
                    <a:ext uri="{9D8B030D-6E8A-4147-A177-3AD203B41FA5}">
                      <a16:colId xmlns:a16="http://schemas.microsoft.com/office/drawing/2014/main" val="127290587"/>
                    </a:ext>
                  </a:extLst>
                </a:gridCol>
                <a:gridCol w="6426561">
                  <a:extLst>
                    <a:ext uri="{9D8B030D-6E8A-4147-A177-3AD203B41FA5}">
                      <a16:colId xmlns:a16="http://schemas.microsoft.com/office/drawing/2014/main" val="2022094120"/>
                    </a:ext>
                  </a:extLst>
                </a:gridCol>
              </a:tblGrid>
              <a:tr h="472415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161125"/>
                  </a:ext>
                </a:extLst>
              </a:tr>
              <a:tr h="761611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Подуровень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ОРК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(преподаватели с ученым званием профессора, присваиваемого уполномоченным органом в области науки и высшего образования)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460642"/>
                  </a:ext>
                </a:extLst>
              </a:tr>
              <a:tr h="751196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профессионального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Послевузовское образование (научно-педагогическая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докторантура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), высшее образование, специалист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822638"/>
                  </a:ext>
                </a:extLst>
              </a:tr>
              <a:tr h="751196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с неформальным и </a:t>
                      </a:r>
                      <a:r>
                        <a:rPr lang="ru-RU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информальным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образованием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курсы повышения квалификации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практический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опыт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5355311"/>
                  </a:ext>
                </a:extLst>
              </a:tr>
              <a:tr h="209800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наименования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профессии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2379-9 Другие специалисты – профессионалы в области образования,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н.в.д.г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Профессор - высшее и послевузовское образование, наличие ученой степени / почетного звания и (или) государственной награды в сфере искусства, архитектуры, физической культуры и спорта и ученого звания "профессор" и стажа работы не менее 5 (пяти) лет научно-педагогической деятельности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13545"/>
                  </a:ext>
                </a:extLst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6C57-66C2-43C3-B05E-D85762F8FD4D}" type="datetime1">
              <a:rPr lang="en-US" sz="1200" smtClean="0"/>
              <a:pPr/>
              <a:t>1/11/2024</a:t>
            </a:fld>
            <a:endParaRPr lang="en-US" sz="1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800" b="1" smtClean="0">
                <a:solidFill>
                  <a:schemeClr val="tx1"/>
                </a:solidFill>
              </a:rPr>
              <a:pPr/>
              <a:t>22</a:t>
            </a:fld>
            <a:endParaRPr 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96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28725" y="2229921"/>
            <a:ext cx="77412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СПАСИБО за внимание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3754664"/>
            <a:ext cx="4137781" cy="3103336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174"/>
            <a:ext cx="1228725" cy="15811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3B22-3E11-4CA8-993E-B2315A028327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4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2964" y="314035"/>
            <a:ext cx="8295220" cy="1246909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Цель разработки стандарта: описание знаний, умений и навыков, а также компетенций, необходимых преподавателям ОВПО, создание ориентиров для формирования образовательных программ послевузовского образования, курсов переподготовки и повышения квалификаций.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1516" y="1671062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     </a:t>
            </a:r>
            <a:r>
              <a:rPr lang="ru-RU" dirty="0"/>
              <a:t> Стандарт применяется для:</a:t>
            </a:r>
            <a:br>
              <a:rPr lang="ru-RU" dirty="0"/>
            </a:br>
            <a:r>
              <a:rPr lang="ru-RU" dirty="0" smtClean="0"/>
              <a:t>1</a:t>
            </a:r>
            <a:r>
              <a:rPr lang="ru-RU" dirty="0"/>
              <a:t>) обеспечения единого понимания профессиональных компетенций педагогов (профессорско-преподавательского состава – далее преподаватель) ОВПО и информирование заинтересованных сторон общества;</a:t>
            </a:r>
          </a:p>
          <a:p>
            <a:r>
              <a:rPr lang="en-US" dirty="0"/>
              <a:t>     </a:t>
            </a:r>
            <a:r>
              <a:rPr lang="ru-RU" dirty="0"/>
              <a:t> 2) определения результатов обучения, целей и содержания образовательных программ подготовки, переподготовки и повышения квалификации преподавателя;</a:t>
            </a:r>
          </a:p>
          <a:p>
            <a:r>
              <a:rPr lang="en-US" dirty="0"/>
              <a:t>     </a:t>
            </a:r>
            <a:r>
              <a:rPr lang="ru-RU" dirty="0"/>
              <a:t> 3) описания профессиональных компетенций преподавателей в проектировании и осуществлении педагогической деятельности;</a:t>
            </a:r>
          </a:p>
          <a:p>
            <a:r>
              <a:rPr lang="en-US" dirty="0"/>
              <a:t>     </a:t>
            </a:r>
            <a:r>
              <a:rPr lang="ru-RU" dirty="0"/>
              <a:t> 4) развития системы профессиональной переподготовки и повышения квалификации преподавателей;</a:t>
            </a:r>
          </a:p>
          <a:p>
            <a:r>
              <a:rPr lang="en-US" dirty="0"/>
              <a:t>     </a:t>
            </a:r>
            <a:r>
              <a:rPr lang="ru-RU" dirty="0"/>
              <a:t> 5) установления и оценки уровней квалификационных требований и трудовых функций преподавателей.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4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9909" y="286327"/>
            <a:ext cx="8663981" cy="1394691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НСК -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целостный комплекс правовых и институциональных регуляторов спроса и предложения квалификаций, обеспечивающих взаимосвязь отраслей экономики, рынка труда и системы профессионального образования и обучения;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483097"/>
              </p:ext>
            </p:extLst>
          </p:nvPr>
        </p:nvGraphicFramePr>
        <p:xfrm>
          <a:off x="1185863" y="1681018"/>
          <a:ext cx="9352828" cy="4782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552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837" y="378690"/>
            <a:ext cx="7741037" cy="692727"/>
          </a:xfrm>
        </p:spPr>
        <p:txBody>
          <a:bodyPr>
            <a:normAutofit/>
          </a:bodyPr>
          <a:lstStyle/>
          <a:p>
            <a:r>
              <a:rPr lang="ru-RU" dirty="0"/>
              <a:t>Стандарт: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9988" y="1652589"/>
            <a:ext cx="8596668" cy="430255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      1</a:t>
            </a:r>
            <a:r>
              <a:rPr lang="ru-RU" dirty="0"/>
              <a:t>) описывает содержание деятельности преподавателя ОВПО, требования к уровню образования, профессионального опыта и подготовки;</a:t>
            </a:r>
          </a:p>
          <a:p>
            <a:r>
              <a:rPr lang="en-US" dirty="0"/>
              <a:t>     </a:t>
            </a:r>
            <a:r>
              <a:rPr lang="ru-RU" dirty="0"/>
              <a:t> 2) определяет требования и перечень результатов обучения при формировании образовательных программ научно-педагогической магистратуры и докторантуры, в том числе при обучении преподавателей, а также сертификации и подтверждения квалификаций преподавателей и выпускников ОВПО;</a:t>
            </a:r>
          </a:p>
          <a:p>
            <a:r>
              <a:rPr lang="en-US" dirty="0"/>
              <a:t>     </a:t>
            </a:r>
            <a:r>
              <a:rPr lang="ru-RU" dirty="0"/>
              <a:t> 3) служит основанием для планирования переподготовки и повышения квалификации преподавателей;</a:t>
            </a:r>
          </a:p>
          <a:p>
            <a:r>
              <a:rPr lang="en-US" dirty="0"/>
              <a:t>     </a:t>
            </a:r>
            <a:r>
              <a:rPr lang="ru-RU" dirty="0"/>
              <a:t> 4) является средством дифференцированной оценки уровней квалификации, трудовых функций и степени профессионального развития преподавателей;</a:t>
            </a:r>
          </a:p>
          <a:p>
            <a:r>
              <a:rPr lang="en-US" dirty="0"/>
              <a:t>     </a:t>
            </a:r>
            <a:r>
              <a:rPr lang="ru-RU" dirty="0"/>
              <a:t> 5) предоставляет </a:t>
            </a:r>
            <a:r>
              <a:rPr lang="ru-RU" dirty="0" smtClean="0"/>
              <a:t>преподавателям </a:t>
            </a:r>
            <a:r>
              <a:rPr lang="ru-RU" dirty="0"/>
              <a:t>возможность развивать профессиональные и лидерские качества в академической, научно-исследовательской и научно-методической деятельности в соответствии с инновационными процессами.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843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837" y="378690"/>
            <a:ext cx="7741037" cy="692727"/>
          </a:xfrm>
        </p:spPr>
        <p:txBody>
          <a:bodyPr>
            <a:normAutofit/>
          </a:bodyPr>
          <a:lstStyle/>
          <a:p>
            <a:r>
              <a:rPr lang="ru-RU" dirty="0"/>
              <a:t>Стандарт: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9988" y="1652589"/>
            <a:ext cx="8596668" cy="4302555"/>
          </a:xfrm>
        </p:spPr>
        <p:txBody>
          <a:bodyPr>
            <a:normAutofit/>
          </a:bodyPr>
          <a:lstStyle/>
          <a:p>
            <a:r>
              <a:rPr lang="ru-RU" dirty="0" smtClean="0"/>
              <a:t>      </a:t>
            </a:r>
            <a:r>
              <a:rPr lang="ru-RU" dirty="0"/>
              <a:t>служит основой для разработки образовательных программ научно-педагогической магистратуры и докторантуры по всем направлениям подготовки </a:t>
            </a:r>
            <a:r>
              <a:rPr lang="ru-RU" dirty="0" smtClean="0"/>
              <a:t>кадров</a:t>
            </a:r>
          </a:p>
          <a:p>
            <a:r>
              <a:rPr lang="ru-RU" dirty="0"/>
              <a:t>для разработки оценочного материала при сертификации преподавателей и выработки критериев их квалификации по уровням соответствия.</a:t>
            </a:r>
          </a:p>
          <a:p>
            <a:r>
              <a:rPr lang="ru-RU" dirty="0"/>
              <a:t>служит для планирования повышения квалификации преподавателей и их карьерного </a:t>
            </a:r>
            <a:r>
              <a:rPr lang="ru-RU" dirty="0" smtClean="0"/>
              <a:t>продвижения</a:t>
            </a:r>
          </a:p>
          <a:p>
            <a:r>
              <a:rPr lang="ru-RU" dirty="0"/>
              <a:t>дает основания признавать результаты как формального, так и неформального и </a:t>
            </a:r>
            <a:r>
              <a:rPr lang="ru-RU" dirty="0" err="1"/>
              <a:t>информального</a:t>
            </a:r>
            <a:r>
              <a:rPr lang="ru-RU" dirty="0"/>
              <a:t> </a:t>
            </a:r>
            <a:r>
              <a:rPr lang="ru-RU" dirty="0" smtClean="0"/>
              <a:t>обучения</a:t>
            </a:r>
          </a:p>
          <a:p>
            <a:r>
              <a:rPr lang="ru-RU" dirty="0"/>
              <a:t>создает условия для доступа к оценке и признанию квалификаций академической и профессиональной средой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61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3827" y="323272"/>
            <a:ext cx="9264345" cy="110836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Профессиональный стандарт для педагогов (ППС) ОВПО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3684" y="1763426"/>
            <a:ext cx="8596668" cy="388077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73683" y="3429000"/>
            <a:ext cx="2660073" cy="919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Знания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842326" y="3429000"/>
            <a:ext cx="2253673" cy="932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Умения и навыки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527722" y="3429000"/>
            <a:ext cx="3251200" cy="932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Личностные компетенции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73683" y="1781869"/>
            <a:ext cx="9036934" cy="729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Дескрипторы уровней НРК и ОРК (7 и 8 уровни)</a:t>
            </a:r>
          </a:p>
          <a:p>
            <a:pPr algn="ctr"/>
            <a:r>
              <a:rPr lang="kk-KZ" dirty="0" smtClean="0"/>
              <a:t>седьмой уровень </a:t>
            </a:r>
            <a:r>
              <a:rPr lang="ru-RU" dirty="0" smtClean="0"/>
              <a:t> – 7.1, 7.2 и восьмой уровень - 8.1, 8.2, 8.3, 8.4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42109" y="2687782"/>
            <a:ext cx="8968508" cy="628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Профессиональные ценности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73683" y="4590473"/>
            <a:ext cx="4021590" cy="20135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Дескрипторы уровней: степень самостоятельности, ответственности </a:t>
            </a:r>
            <a:r>
              <a:rPr lang="ru-RU" dirty="0"/>
              <a:t>и сложности выполняемых трудовых функций преподавателей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392150" y="4590473"/>
            <a:ext cx="4730905" cy="2111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Профессиональные ценности:</a:t>
            </a:r>
          </a:p>
          <a:p>
            <a:r>
              <a:rPr lang="ru-RU" dirty="0"/>
              <a:t>      1) профессионализм;</a:t>
            </a:r>
          </a:p>
          <a:p>
            <a:r>
              <a:rPr lang="ru-RU" dirty="0"/>
              <a:t>      2) </a:t>
            </a:r>
            <a:r>
              <a:rPr lang="ru-RU" dirty="0" err="1"/>
              <a:t>инновационность</a:t>
            </a:r>
            <a:r>
              <a:rPr lang="ru-RU" dirty="0"/>
              <a:t>;</a:t>
            </a:r>
          </a:p>
          <a:p>
            <a:r>
              <a:rPr lang="ru-RU" dirty="0"/>
              <a:t>      3) креативность;</a:t>
            </a:r>
          </a:p>
          <a:p>
            <a:r>
              <a:rPr lang="ru-RU" dirty="0"/>
              <a:t>      4) меритократия;</a:t>
            </a:r>
          </a:p>
          <a:p>
            <a:r>
              <a:rPr lang="ru-RU" dirty="0"/>
              <a:t>      5) добропорядочность</a:t>
            </a:r>
          </a:p>
        </p:txBody>
      </p:sp>
    </p:spTree>
    <p:extLst>
      <p:ext uri="{BB962C8B-B14F-4D97-AF65-F5344CB8AC3E}">
        <p14:creationId xmlns:p14="http://schemas.microsoft.com/office/powerpoint/2010/main" val="3268645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5984" y="443347"/>
            <a:ext cx="7741037" cy="55418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Перечень карточек профессий: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774682237"/>
              </p:ext>
            </p:extLst>
          </p:nvPr>
        </p:nvGraphicFramePr>
        <p:xfrm>
          <a:off x="2032000" y="1585478"/>
          <a:ext cx="8128000" cy="4877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9640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3728" y="378690"/>
            <a:ext cx="8987254" cy="452582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Макет карточки профессии педагога (ППС) высшего и ПВО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7884374"/>
              </p:ext>
            </p:extLst>
          </p:nvPr>
        </p:nvGraphicFramePr>
        <p:xfrm>
          <a:off x="1523727" y="996505"/>
          <a:ext cx="9264345" cy="5480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3873">
                  <a:extLst>
                    <a:ext uri="{9D8B030D-6E8A-4147-A177-3AD203B41FA5}">
                      <a16:colId xmlns:a16="http://schemas.microsoft.com/office/drawing/2014/main" val="1072126579"/>
                    </a:ext>
                  </a:extLst>
                </a:gridCol>
                <a:gridCol w="5700472">
                  <a:extLst>
                    <a:ext uri="{9D8B030D-6E8A-4147-A177-3AD203B41FA5}">
                      <a16:colId xmlns:a16="http://schemas.microsoft.com/office/drawing/2014/main" val="2750754246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Код группы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2311-0 (классификатор занятий –ППС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вузов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384690"/>
                  </a:ext>
                </a:extLst>
              </a:tr>
              <a:tr h="3353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Код наименования занятия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2311-0-002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7836351"/>
                  </a:ext>
                </a:extLst>
              </a:tr>
              <a:tr h="3417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профессии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Преподаватель, ассистент в области образования, ОВПО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7912422"/>
                  </a:ext>
                </a:extLst>
              </a:tr>
              <a:tr h="350982"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квалификации по ОРК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Уровень 7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0290357"/>
                  </a:ext>
                </a:extLst>
              </a:tr>
              <a:tr h="286327"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Подуровень квалификации по ОРК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7.1, 7.2 (без ученой степени)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1800739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квалификации по ЕТКС, КС и типовых квалификационных характеристик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8375746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профессионального образования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Послевузовское образование (научно-педагогическая магистратура), высшее образование, специалист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44409788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Связь с неформальным и информальным образованием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курсы повышения квалификации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практический опыт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5003307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Другие возможные наименования профессии: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2379-9 Другие специалисты – профессионалы в области образования,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н.в.д.г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Ассистент / альтернативная - высшее и (или) послевузовское образование (научно-педагогическая магистратура), наличие степени магистра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186874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Основная цель деятельности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07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Осуществляет академическую, научно-исследовательскую, научно-методическую и общественную деятельность в ОВПО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72706469"/>
                  </a:ext>
                </a:extLst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18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5689</TotalTime>
  <Words>2826</Words>
  <Application>Microsoft Office PowerPoint</Application>
  <PresentationFormat>Широкоэкранный</PresentationFormat>
  <Paragraphs>378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Trebuchet MS</vt:lpstr>
      <vt:lpstr>Wingdings 3</vt:lpstr>
      <vt:lpstr>Аспект</vt:lpstr>
      <vt:lpstr>Профессиональный стандарт: для педагогов (профессорско-преподавательского состава) организаций высшего и (или) послевузовского образования</vt:lpstr>
      <vt:lpstr>Нормативно-правовые документы</vt:lpstr>
      <vt:lpstr>Цель разработки стандарта: описание знаний, умений и навыков, а также компетенций, необходимых преподавателям ОВПО, создание ориентиров для формирования образовательных программ послевузовского образования, курсов переподготовки и повышения квалификаций. </vt:lpstr>
      <vt:lpstr>НСК - целостный комплекс правовых и институциональных регуляторов спроса и предложения квалификаций, обеспечивающих взаимосвязь отраслей экономики, рынка труда и системы профессионального образования и обучения;</vt:lpstr>
      <vt:lpstr>Стандарт:</vt:lpstr>
      <vt:lpstr>Стандарт:</vt:lpstr>
      <vt:lpstr>Профессиональный стандарт для педагогов (ППС) ОВПО</vt:lpstr>
      <vt:lpstr>Перечень карточек профессий:</vt:lpstr>
      <vt:lpstr>Макет карточки профессии педагога (ППС) высшего и ПВО</vt:lpstr>
      <vt:lpstr>Макет карточки профессии педагога (ППС) ОВПО</vt:lpstr>
      <vt:lpstr>9. КАРТОЧКА ПРОФЕССИИ 1: Преподаватель, ассистент в области образования, ОВПО</vt:lpstr>
      <vt:lpstr>Описание трудовых функций</vt:lpstr>
      <vt:lpstr>Описание трудовых функций</vt:lpstr>
      <vt:lpstr>Описание трудовых функций</vt:lpstr>
      <vt:lpstr>Описание трудовых функций</vt:lpstr>
      <vt:lpstr>Описание трудовых функций</vt:lpstr>
      <vt:lpstr>Описание трудовых функций</vt:lpstr>
      <vt:lpstr>Виды КАРТОЧЕК ПРОФЕССИЙ 8 уровня: категории должностей ППС</vt:lpstr>
      <vt:lpstr>11. КАРТОЧКА ПРОФЕССИИ 3: Преподаватель, ассистент профессора в области образования, ОВПО</vt:lpstr>
      <vt:lpstr>12. КАРТОЧКА ПРОФЕССИИ 4: Преподаватель, ассоциированный профессор (доцент) в области образования, ОВПО</vt:lpstr>
      <vt:lpstr>13. КАРТОЧКА ПРОФЕССИИ 5: Преподаватель, ассоциированный профессор (доцент) в области образования, ОВПО</vt:lpstr>
      <vt:lpstr>14. КАРТОЧКА ПРОФЕССИИ 6: Преподаватель, профессор в области образования, ОВПО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Расчет часов педагогической нагрузки ППС  на 2022-2023 учебный год</dc:title>
  <dc:creator>122</dc:creator>
  <cp:lastModifiedBy>14-123</cp:lastModifiedBy>
  <cp:revision>296</cp:revision>
  <cp:lastPrinted>2024-01-09T04:54:11Z</cp:lastPrinted>
  <dcterms:created xsi:type="dcterms:W3CDTF">2022-05-26T09:29:50Z</dcterms:created>
  <dcterms:modified xsi:type="dcterms:W3CDTF">2024-01-11T09:32:47Z</dcterms:modified>
</cp:coreProperties>
</file>