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00" r:id="rId1"/>
  </p:sldMasterIdLst>
  <p:notesMasterIdLst>
    <p:notesMasterId r:id="rId22"/>
  </p:notesMasterIdLst>
  <p:handoutMasterIdLst>
    <p:handoutMasterId r:id="rId23"/>
  </p:handoutMasterIdLst>
  <p:sldIdLst>
    <p:sldId id="1034" r:id="rId2"/>
    <p:sldId id="1027" r:id="rId3"/>
    <p:sldId id="302" r:id="rId4"/>
    <p:sldId id="303" r:id="rId5"/>
    <p:sldId id="313" r:id="rId6"/>
    <p:sldId id="611" r:id="rId7"/>
    <p:sldId id="624" r:id="rId8"/>
    <p:sldId id="625" r:id="rId9"/>
    <p:sldId id="626" r:id="rId10"/>
    <p:sldId id="363" r:id="rId11"/>
    <p:sldId id="364" r:id="rId12"/>
    <p:sldId id="365" r:id="rId13"/>
    <p:sldId id="373" r:id="rId14"/>
    <p:sldId id="372" r:id="rId15"/>
    <p:sldId id="301" r:id="rId16"/>
    <p:sldId id="1057" r:id="rId17"/>
    <p:sldId id="261" r:id="rId18"/>
    <p:sldId id="266" r:id="rId19"/>
    <p:sldId id="275" r:id="rId20"/>
    <p:sldId id="811" r:id="rId21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94660"/>
  </p:normalViewPr>
  <p:slideViewPr>
    <p:cSldViewPr>
      <p:cViewPr varScale="1">
        <p:scale>
          <a:sx n="98" d="100"/>
          <a:sy n="98" d="100"/>
        </p:scale>
        <p:origin x="7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808664-7FB2-4D62-808B-4558494D9ACE}" type="doc">
      <dgm:prSet loTypeId="urn:microsoft.com/office/officeart/2005/8/layout/radial6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AB7FCA-F3CE-4C94-8129-23F379C025B6}">
      <dgm:prSet phldrT="[Текст]"/>
      <dgm:spPr/>
      <dgm:t>
        <a:bodyPr/>
        <a:lstStyle/>
        <a:p>
          <a:r>
            <a:rPr lang="ru-RU" b="1" dirty="0">
              <a:solidFill>
                <a:schemeClr val="tx1"/>
              </a:solidFill>
            </a:rPr>
            <a:t>Координация</a:t>
          </a:r>
        </a:p>
      </dgm:t>
    </dgm:pt>
    <dgm:pt modelId="{B9D07732-141D-4E67-A30B-3C7F54242DB2}" type="parTrans" cxnId="{165DBB3E-BE02-4B4A-8F52-73F149ADECE6}">
      <dgm:prSet/>
      <dgm:spPr/>
      <dgm:t>
        <a:bodyPr/>
        <a:lstStyle/>
        <a:p>
          <a:endParaRPr lang="ru-RU"/>
        </a:p>
      </dgm:t>
    </dgm:pt>
    <dgm:pt modelId="{7028A59E-B224-41F9-9B0A-0BC9945C4635}" type="sibTrans" cxnId="{165DBB3E-BE02-4B4A-8F52-73F149ADECE6}">
      <dgm:prSet/>
      <dgm:spPr/>
      <dgm:t>
        <a:bodyPr/>
        <a:lstStyle/>
        <a:p>
          <a:endParaRPr lang="ru-RU"/>
        </a:p>
      </dgm:t>
    </dgm:pt>
    <dgm:pt modelId="{33C36FB7-541C-400A-9276-DF1811507676}">
      <dgm:prSet phldrT="[Текст]" custT="1"/>
      <dgm:spPr/>
      <dgm:t>
        <a:bodyPr/>
        <a:lstStyle/>
        <a:p>
          <a:r>
            <a:rPr lang="ru-RU" sz="1700" b="1" dirty="0">
              <a:solidFill>
                <a:schemeClr val="tx1"/>
              </a:solidFill>
            </a:rPr>
            <a:t>Планирование</a:t>
          </a:r>
        </a:p>
      </dgm:t>
    </dgm:pt>
    <dgm:pt modelId="{905A7FBD-377B-44F8-9E83-38DC0F22A5DB}" type="parTrans" cxnId="{77AD23B1-3A2C-434F-AA2A-2E4138CCBE40}">
      <dgm:prSet/>
      <dgm:spPr/>
      <dgm:t>
        <a:bodyPr/>
        <a:lstStyle/>
        <a:p>
          <a:endParaRPr lang="ru-RU"/>
        </a:p>
      </dgm:t>
    </dgm:pt>
    <dgm:pt modelId="{58082988-E917-4CF6-BF84-3DF7713AEFCA}" type="sibTrans" cxnId="{77AD23B1-3A2C-434F-AA2A-2E4138CCBE40}">
      <dgm:prSet/>
      <dgm:spPr/>
      <dgm:t>
        <a:bodyPr/>
        <a:lstStyle/>
        <a:p>
          <a:endParaRPr lang="ru-RU"/>
        </a:p>
      </dgm:t>
    </dgm:pt>
    <dgm:pt modelId="{1CEC1BB5-F9E4-459E-BFB0-D79DF7F8A168}">
      <dgm:prSet phldrT="[Текст]"/>
      <dgm:spPr/>
      <dgm:t>
        <a:bodyPr/>
        <a:lstStyle/>
        <a:p>
          <a:r>
            <a:rPr lang="ru-RU" b="1" dirty="0">
              <a:solidFill>
                <a:schemeClr val="tx1"/>
              </a:solidFill>
            </a:rPr>
            <a:t>Организация</a:t>
          </a:r>
        </a:p>
      </dgm:t>
    </dgm:pt>
    <dgm:pt modelId="{FE0DB5CF-CA13-452A-AB43-C7D97B199C30}" type="parTrans" cxnId="{F3E2692B-008A-4F5A-BA30-507BF967C2F0}">
      <dgm:prSet/>
      <dgm:spPr/>
      <dgm:t>
        <a:bodyPr/>
        <a:lstStyle/>
        <a:p>
          <a:endParaRPr lang="ru-RU"/>
        </a:p>
      </dgm:t>
    </dgm:pt>
    <dgm:pt modelId="{35FA5CF9-B2C0-4C1C-92CF-D9F43CFACD8A}" type="sibTrans" cxnId="{F3E2692B-008A-4F5A-BA30-507BF967C2F0}">
      <dgm:prSet/>
      <dgm:spPr/>
      <dgm:t>
        <a:bodyPr/>
        <a:lstStyle/>
        <a:p>
          <a:endParaRPr lang="ru-RU"/>
        </a:p>
      </dgm:t>
    </dgm:pt>
    <dgm:pt modelId="{8CC93E85-F9FB-49BB-ACA9-7B982480E24F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Мотивация</a:t>
          </a:r>
        </a:p>
      </dgm:t>
    </dgm:pt>
    <dgm:pt modelId="{3E3E30E8-D19F-4392-BB70-DD99157F5B7A}" type="parTrans" cxnId="{9ECA4272-5F6F-4F09-A213-5C09BBCE300D}">
      <dgm:prSet/>
      <dgm:spPr/>
      <dgm:t>
        <a:bodyPr/>
        <a:lstStyle/>
        <a:p>
          <a:endParaRPr lang="ru-RU"/>
        </a:p>
      </dgm:t>
    </dgm:pt>
    <dgm:pt modelId="{0B83E959-AD08-46E9-A516-71447C7039CF}" type="sibTrans" cxnId="{9ECA4272-5F6F-4F09-A213-5C09BBCE300D}">
      <dgm:prSet/>
      <dgm:spPr/>
      <dgm:t>
        <a:bodyPr/>
        <a:lstStyle/>
        <a:p>
          <a:endParaRPr lang="ru-RU"/>
        </a:p>
      </dgm:t>
    </dgm:pt>
    <dgm:pt modelId="{82732A3B-779F-499B-BD12-6573E4C4C9DA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Контроль</a:t>
          </a:r>
        </a:p>
      </dgm:t>
    </dgm:pt>
    <dgm:pt modelId="{8F81047A-7D3F-4161-92F2-1E2E83F4367F}" type="parTrans" cxnId="{6FA48463-8DC1-4B01-AB60-ED21FA009A84}">
      <dgm:prSet/>
      <dgm:spPr/>
      <dgm:t>
        <a:bodyPr/>
        <a:lstStyle/>
        <a:p>
          <a:endParaRPr lang="ru-RU"/>
        </a:p>
      </dgm:t>
    </dgm:pt>
    <dgm:pt modelId="{4881BECA-19D9-478E-BBA2-B15A5BB22BEE}" type="sibTrans" cxnId="{6FA48463-8DC1-4B01-AB60-ED21FA009A84}">
      <dgm:prSet/>
      <dgm:spPr/>
      <dgm:t>
        <a:bodyPr/>
        <a:lstStyle/>
        <a:p>
          <a:endParaRPr lang="ru-RU"/>
        </a:p>
      </dgm:t>
    </dgm:pt>
    <dgm:pt modelId="{765FC928-7EB9-4B5F-A6A1-490915B686AE}" type="pres">
      <dgm:prSet presAssocID="{D2808664-7FB2-4D62-808B-4558494D9AC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F361E26-CE31-4336-9277-C4E394F712A0}" type="pres">
      <dgm:prSet presAssocID="{1DAB7FCA-F3CE-4C94-8129-23F379C025B6}" presName="centerShape" presStyleLbl="node0" presStyleIdx="0" presStyleCnt="1"/>
      <dgm:spPr/>
    </dgm:pt>
    <dgm:pt modelId="{7980203A-15C9-41C7-B559-8640A09E4D7B}" type="pres">
      <dgm:prSet presAssocID="{33C36FB7-541C-400A-9276-DF1811507676}" presName="node" presStyleLbl="node1" presStyleIdx="0" presStyleCnt="4" custScaleX="156185">
        <dgm:presLayoutVars>
          <dgm:bulletEnabled val="1"/>
        </dgm:presLayoutVars>
      </dgm:prSet>
      <dgm:spPr/>
    </dgm:pt>
    <dgm:pt modelId="{3220EFBF-EC00-4C34-B062-BF24192C40B0}" type="pres">
      <dgm:prSet presAssocID="{33C36FB7-541C-400A-9276-DF1811507676}" presName="dummy" presStyleCnt="0"/>
      <dgm:spPr/>
    </dgm:pt>
    <dgm:pt modelId="{832EE807-4C73-4FBF-A0AC-E5AB2413BDDA}" type="pres">
      <dgm:prSet presAssocID="{58082988-E917-4CF6-BF84-3DF7713AEFCA}" presName="sibTrans" presStyleLbl="sibTrans2D1" presStyleIdx="0" presStyleCnt="4" custLinFactNeighborX="1084" custLinFactNeighborY="563"/>
      <dgm:spPr/>
    </dgm:pt>
    <dgm:pt modelId="{B2B9009D-299A-43E5-B0CD-E4ABB35CB49B}" type="pres">
      <dgm:prSet presAssocID="{1CEC1BB5-F9E4-459E-BFB0-D79DF7F8A168}" presName="node" presStyleLbl="node1" presStyleIdx="1" presStyleCnt="4" custScaleX="139081" custScaleY="98219">
        <dgm:presLayoutVars>
          <dgm:bulletEnabled val="1"/>
        </dgm:presLayoutVars>
      </dgm:prSet>
      <dgm:spPr/>
    </dgm:pt>
    <dgm:pt modelId="{77B5BAFD-556D-4C62-BD92-38FACD72FE95}" type="pres">
      <dgm:prSet presAssocID="{1CEC1BB5-F9E4-459E-BFB0-D79DF7F8A168}" presName="dummy" presStyleCnt="0"/>
      <dgm:spPr/>
    </dgm:pt>
    <dgm:pt modelId="{26636337-4D98-4FAF-B953-EF60A3DEFCEF}" type="pres">
      <dgm:prSet presAssocID="{35FA5CF9-B2C0-4C1C-92CF-D9F43CFACD8A}" presName="sibTrans" presStyleLbl="sibTrans2D1" presStyleIdx="1" presStyleCnt="4"/>
      <dgm:spPr/>
    </dgm:pt>
    <dgm:pt modelId="{3359C1A7-418D-49BF-9AD0-50E3D44F042B}" type="pres">
      <dgm:prSet presAssocID="{8CC93E85-F9FB-49BB-ACA9-7B982480E24F}" presName="node" presStyleLbl="node1" presStyleIdx="2" presStyleCnt="4" custScaleX="165499" custRadScaleRad="100035" custRadScaleInc="1849">
        <dgm:presLayoutVars>
          <dgm:bulletEnabled val="1"/>
        </dgm:presLayoutVars>
      </dgm:prSet>
      <dgm:spPr/>
    </dgm:pt>
    <dgm:pt modelId="{005AF10F-323F-40D5-A360-D4D0E90BA6F3}" type="pres">
      <dgm:prSet presAssocID="{8CC93E85-F9FB-49BB-ACA9-7B982480E24F}" presName="dummy" presStyleCnt="0"/>
      <dgm:spPr/>
    </dgm:pt>
    <dgm:pt modelId="{A8DDC918-A517-4A37-B78A-EA4B67114EDE}" type="pres">
      <dgm:prSet presAssocID="{0B83E959-AD08-46E9-A516-71447C7039CF}" presName="sibTrans" presStyleLbl="sibTrans2D1" presStyleIdx="2" presStyleCnt="4" custLinFactNeighborX="-2024" custLinFactNeighborY="-2562"/>
      <dgm:spPr/>
    </dgm:pt>
    <dgm:pt modelId="{D4FB2CA8-B1C4-4D0B-A6A4-ECB33CB7A1F9}" type="pres">
      <dgm:prSet presAssocID="{82732A3B-779F-499B-BD12-6573E4C4C9DA}" presName="node" presStyleLbl="node1" presStyleIdx="3" presStyleCnt="4" custScaleX="135933">
        <dgm:presLayoutVars>
          <dgm:bulletEnabled val="1"/>
        </dgm:presLayoutVars>
      </dgm:prSet>
      <dgm:spPr/>
    </dgm:pt>
    <dgm:pt modelId="{4EBBB2F4-018C-4723-9F74-EA38F3F6F3A2}" type="pres">
      <dgm:prSet presAssocID="{82732A3B-779F-499B-BD12-6573E4C4C9DA}" presName="dummy" presStyleCnt="0"/>
      <dgm:spPr/>
    </dgm:pt>
    <dgm:pt modelId="{BB35C0A1-1202-4969-8AAB-2B20BA0FCCFC}" type="pres">
      <dgm:prSet presAssocID="{4881BECA-19D9-478E-BBA2-B15A5BB22BEE}" presName="sibTrans" presStyleLbl="sibTrans2D1" presStyleIdx="3" presStyleCnt="4"/>
      <dgm:spPr/>
    </dgm:pt>
  </dgm:ptLst>
  <dgm:cxnLst>
    <dgm:cxn modelId="{40E45725-344D-4157-A905-EC044A09F5D9}" type="presOf" srcId="{1DAB7FCA-F3CE-4C94-8129-23F379C025B6}" destId="{DF361E26-CE31-4336-9277-C4E394F712A0}" srcOrd="0" destOrd="0" presId="urn:microsoft.com/office/officeart/2005/8/layout/radial6"/>
    <dgm:cxn modelId="{F3E2692B-008A-4F5A-BA30-507BF967C2F0}" srcId="{1DAB7FCA-F3CE-4C94-8129-23F379C025B6}" destId="{1CEC1BB5-F9E4-459E-BFB0-D79DF7F8A168}" srcOrd="1" destOrd="0" parTransId="{FE0DB5CF-CA13-452A-AB43-C7D97B199C30}" sibTransId="{35FA5CF9-B2C0-4C1C-92CF-D9F43CFACD8A}"/>
    <dgm:cxn modelId="{DB242534-636B-4E5B-A504-7E78C9CB9A75}" type="presOf" srcId="{8CC93E85-F9FB-49BB-ACA9-7B982480E24F}" destId="{3359C1A7-418D-49BF-9AD0-50E3D44F042B}" srcOrd="0" destOrd="0" presId="urn:microsoft.com/office/officeart/2005/8/layout/radial6"/>
    <dgm:cxn modelId="{165DBB3E-BE02-4B4A-8F52-73F149ADECE6}" srcId="{D2808664-7FB2-4D62-808B-4558494D9ACE}" destId="{1DAB7FCA-F3CE-4C94-8129-23F379C025B6}" srcOrd="0" destOrd="0" parTransId="{B9D07732-141D-4E67-A30B-3C7F54242DB2}" sibTransId="{7028A59E-B224-41F9-9B0A-0BC9945C4635}"/>
    <dgm:cxn modelId="{6FA48463-8DC1-4B01-AB60-ED21FA009A84}" srcId="{1DAB7FCA-F3CE-4C94-8129-23F379C025B6}" destId="{82732A3B-779F-499B-BD12-6573E4C4C9DA}" srcOrd="3" destOrd="0" parTransId="{8F81047A-7D3F-4161-92F2-1E2E83F4367F}" sibTransId="{4881BECA-19D9-478E-BBA2-B15A5BB22BEE}"/>
    <dgm:cxn modelId="{A74DBD6E-F23A-4A12-A619-C203E2719239}" type="presOf" srcId="{0B83E959-AD08-46E9-A516-71447C7039CF}" destId="{A8DDC918-A517-4A37-B78A-EA4B67114EDE}" srcOrd="0" destOrd="0" presId="urn:microsoft.com/office/officeart/2005/8/layout/radial6"/>
    <dgm:cxn modelId="{9ECA4272-5F6F-4F09-A213-5C09BBCE300D}" srcId="{1DAB7FCA-F3CE-4C94-8129-23F379C025B6}" destId="{8CC93E85-F9FB-49BB-ACA9-7B982480E24F}" srcOrd="2" destOrd="0" parTransId="{3E3E30E8-D19F-4392-BB70-DD99157F5B7A}" sibTransId="{0B83E959-AD08-46E9-A516-71447C7039CF}"/>
    <dgm:cxn modelId="{A5C15173-EAF7-489D-B3D8-FBC74B621D73}" type="presOf" srcId="{D2808664-7FB2-4D62-808B-4558494D9ACE}" destId="{765FC928-7EB9-4B5F-A6A1-490915B686AE}" srcOrd="0" destOrd="0" presId="urn:microsoft.com/office/officeart/2005/8/layout/radial6"/>
    <dgm:cxn modelId="{6760AB5A-7880-4AE6-ABE1-07EF8595E547}" type="presOf" srcId="{82732A3B-779F-499B-BD12-6573E4C4C9DA}" destId="{D4FB2CA8-B1C4-4D0B-A6A4-ECB33CB7A1F9}" srcOrd="0" destOrd="0" presId="urn:microsoft.com/office/officeart/2005/8/layout/radial6"/>
    <dgm:cxn modelId="{FB8BEE7B-7FA6-4CBE-81A5-FCC9F2A53142}" type="presOf" srcId="{33C36FB7-541C-400A-9276-DF1811507676}" destId="{7980203A-15C9-41C7-B559-8640A09E4D7B}" srcOrd="0" destOrd="0" presId="urn:microsoft.com/office/officeart/2005/8/layout/radial6"/>
    <dgm:cxn modelId="{8BD05386-D26D-4F77-82F9-35C05C3009B6}" type="presOf" srcId="{4881BECA-19D9-478E-BBA2-B15A5BB22BEE}" destId="{BB35C0A1-1202-4969-8AAB-2B20BA0FCCFC}" srcOrd="0" destOrd="0" presId="urn:microsoft.com/office/officeart/2005/8/layout/radial6"/>
    <dgm:cxn modelId="{77AD23B1-3A2C-434F-AA2A-2E4138CCBE40}" srcId="{1DAB7FCA-F3CE-4C94-8129-23F379C025B6}" destId="{33C36FB7-541C-400A-9276-DF1811507676}" srcOrd="0" destOrd="0" parTransId="{905A7FBD-377B-44F8-9E83-38DC0F22A5DB}" sibTransId="{58082988-E917-4CF6-BF84-3DF7713AEFCA}"/>
    <dgm:cxn modelId="{83FFB0D9-F679-44A5-AF03-C9FF201618C7}" type="presOf" srcId="{35FA5CF9-B2C0-4C1C-92CF-D9F43CFACD8A}" destId="{26636337-4D98-4FAF-B953-EF60A3DEFCEF}" srcOrd="0" destOrd="0" presId="urn:microsoft.com/office/officeart/2005/8/layout/radial6"/>
    <dgm:cxn modelId="{DD5698EB-8637-48F4-80D9-B262A7C7F51E}" type="presOf" srcId="{1CEC1BB5-F9E4-459E-BFB0-D79DF7F8A168}" destId="{B2B9009D-299A-43E5-B0CD-E4ABB35CB49B}" srcOrd="0" destOrd="0" presId="urn:microsoft.com/office/officeart/2005/8/layout/radial6"/>
    <dgm:cxn modelId="{B2FB15EC-2BB2-4960-AF5E-955A855E41DC}" type="presOf" srcId="{58082988-E917-4CF6-BF84-3DF7713AEFCA}" destId="{832EE807-4C73-4FBF-A0AC-E5AB2413BDDA}" srcOrd="0" destOrd="0" presId="urn:microsoft.com/office/officeart/2005/8/layout/radial6"/>
    <dgm:cxn modelId="{325C7BB6-AC0F-4235-9C42-42C22339EF75}" type="presParOf" srcId="{765FC928-7EB9-4B5F-A6A1-490915B686AE}" destId="{DF361E26-CE31-4336-9277-C4E394F712A0}" srcOrd="0" destOrd="0" presId="urn:microsoft.com/office/officeart/2005/8/layout/radial6"/>
    <dgm:cxn modelId="{847D56B2-11F4-4DCB-89F8-891A01413859}" type="presParOf" srcId="{765FC928-7EB9-4B5F-A6A1-490915B686AE}" destId="{7980203A-15C9-41C7-B559-8640A09E4D7B}" srcOrd="1" destOrd="0" presId="urn:microsoft.com/office/officeart/2005/8/layout/radial6"/>
    <dgm:cxn modelId="{5D8C46BE-917C-488A-BA14-B696CED3F90F}" type="presParOf" srcId="{765FC928-7EB9-4B5F-A6A1-490915B686AE}" destId="{3220EFBF-EC00-4C34-B062-BF24192C40B0}" srcOrd="2" destOrd="0" presId="urn:microsoft.com/office/officeart/2005/8/layout/radial6"/>
    <dgm:cxn modelId="{385508A2-6BF4-442F-B931-7AE1EDC4C425}" type="presParOf" srcId="{765FC928-7EB9-4B5F-A6A1-490915B686AE}" destId="{832EE807-4C73-4FBF-A0AC-E5AB2413BDDA}" srcOrd="3" destOrd="0" presId="urn:microsoft.com/office/officeart/2005/8/layout/radial6"/>
    <dgm:cxn modelId="{C4AA25F7-1170-49C9-8149-22DE441BFB40}" type="presParOf" srcId="{765FC928-7EB9-4B5F-A6A1-490915B686AE}" destId="{B2B9009D-299A-43E5-B0CD-E4ABB35CB49B}" srcOrd="4" destOrd="0" presId="urn:microsoft.com/office/officeart/2005/8/layout/radial6"/>
    <dgm:cxn modelId="{CEAAD134-70F4-456A-A75D-BE1EFA642AF1}" type="presParOf" srcId="{765FC928-7EB9-4B5F-A6A1-490915B686AE}" destId="{77B5BAFD-556D-4C62-BD92-38FACD72FE95}" srcOrd="5" destOrd="0" presId="urn:microsoft.com/office/officeart/2005/8/layout/radial6"/>
    <dgm:cxn modelId="{E16122D5-448A-4C30-8D67-D0B63A53A9B9}" type="presParOf" srcId="{765FC928-7EB9-4B5F-A6A1-490915B686AE}" destId="{26636337-4D98-4FAF-B953-EF60A3DEFCEF}" srcOrd="6" destOrd="0" presId="urn:microsoft.com/office/officeart/2005/8/layout/radial6"/>
    <dgm:cxn modelId="{B97F6735-4917-4007-BF25-6EB2005882E4}" type="presParOf" srcId="{765FC928-7EB9-4B5F-A6A1-490915B686AE}" destId="{3359C1A7-418D-49BF-9AD0-50E3D44F042B}" srcOrd="7" destOrd="0" presId="urn:microsoft.com/office/officeart/2005/8/layout/radial6"/>
    <dgm:cxn modelId="{FBA81DA2-6D07-4944-BFBC-C1F709F5F58F}" type="presParOf" srcId="{765FC928-7EB9-4B5F-A6A1-490915B686AE}" destId="{005AF10F-323F-40D5-A360-D4D0E90BA6F3}" srcOrd="8" destOrd="0" presId="urn:microsoft.com/office/officeart/2005/8/layout/radial6"/>
    <dgm:cxn modelId="{2C029F00-8D9E-4C52-852D-D32AA42D1586}" type="presParOf" srcId="{765FC928-7EB9-4B5F-A6A1-490915B686AE}" destId="{A8DDC918-A517-4A37-B78A-EA4B67114EDE}" srcOrd="9" destOrd="0" presId="urn:microsoft.com/office/officeart/2005/8/layout/radial6"/>
    <dgm:cxn modelId="{E93BD5C8-715D-4C87-B152-BF9C652BB27E}" type="presParOf" srcId="{765FC928-7EB9-4B5F-A6A1-490915B686AE}" destId="{D4FB2CA8-B1C4-4D0B-A6A4-ECB33CB7A1F9}" srcOrd="10" destOrd="0" presId="urn:microsoft.com/office/officeart/2005/8/layout/radial6"/>
    <dgm:cxn modelId="{73C4D8E1-7891-49FB-BF40-D7988F75D5AB}" type="presParOf" srcId="{765FC928-7EB9-4B5F-A6A1-490915B686AE}" destId="{4EBBB2F4-018C-4723-9F74-EA38F3F6F3A2}" srcOrd="11" destOrd="0" presId="urn:microsoft.com/office/officeart/2005/8/layout/radial6"/>
    <dgm:cxn modelId="{398D514F-56DF-45BD-BF90-6BF5C132C02C}" type="presParOf" srcId="{765FC928-7EB9-4B5F-A6A1-490915B686AE}" destId="{BB35C0A1-1202-4969-8AAB-2B20BA0FCCFC}" srcOrd="12" destOrd="0" presId="urn:microsoft.com/office/officeart/2005/8/layout/radial6"/>
  </dgm:cxnLst>
  <dgm:bg/>
  <dgm:whole>
    <a:ln w="762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9B000D-5E50-4299-9242-1AC0C11C00BF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E94102-12BC-4CA6-9440-FB198B463AC8}">
      <dgm:prSet phldrT="[Текст]"/>
      <dgm:spPr/>
      <dgm:t>
        <a:bodyPr/>
        <a:lstStyle/>
        <a:p>
          <a:r>
            <a:rPr lang="ru-RU" dirty="0"/>
            <a:t>Исходное состояние</a:t>
          </a:r>
        </a:p>
      </dgm:t>
    </dgm:pt>
    <dgm:pt modelId="{6D3EE5A2-C9E1-483F-BE19-4A96FFFB9499}" type="parTrans" cxnId="{B7F831AF-68C1-4938-A1F8-BCA4D4C4A73C}">
      <dgm:prSet/>
      <dgm:spPr/>
      <dgm:t>
        <a:bodyPr/>
        <a:lstStyle/>
        <a:p>
          <a:endParaRPr lang="ru-RU"/>
        </a:p>
      </dgm:t>
    </dgm:pt>
    <dgm:pt modelId="{075D899B-490A-4F0B-820B-C9CE8A0CE11D}" type="sibTrans" cxnId="{B7F831AF-68C1-4938-A1F8-BCA4D4C4A73C}">
      <dgm:prSet/>
      <dgm:spPr/>
      <dgm:t>
        <a:bodyPr/>
        <a:lstStyle/>
        <a:p>
          <a:endParaRPr lang="ru-RU"/>
        </a:p>
      </dgm:t>
    </dgm:pt>
    <dgm:pt modelId="{22129EE0-79AD-4623-AF1F-1CDA9FB52411}">
      <dgm:prSet phldrT="[Текст]"/>
      <dgm:spPr/>
      <dgm:t>
        <a:bodyPr/>
        <a:lstStyle/>
        <a:p>
          <a:endParaRPr lang="ru-RU" dirty="0"/>
        </a:p>
      </dgm:t>
    </dgm:pt>
    <dgm:pt modelId="{A4351194-4C70-4108-BB46-E0E840B88DB4}" type="parTrans" cxnId="{4B04F0B0-287D-427F-B9D6-5C9F66F81975}">
      <dgm:prSet/>
      <dgm:spPr/>
      <dgm:t>
        <a:bodyPr/>
        <a:lstStyle/>
        <a:p>
          <a:endParaRPr lang="ru-RU"/>
        </a:p>
      </dgm:t>
    </dgm:pt>
    <dgm:pt modelId="{0499BFD1-443D-487E-A6A4-1E523E94190A}" type="sibTrans" cxnId="{4B04F0B0-287D-427F-B9D6-5C9F66F81975}">
      <dgm:prSet/>
      <dgm:spPr/>
      <dgm:t>
        <a:bodyPr/>
        <a:lstStyle/>
        <a:p>
          <a:endParaRPr lang="ru-RU"/>
        </a:p>
      </dgm:t>
    </dgm:pt>
    <dgm:pt modelId="{FF61106D-B737-4A24-BD53-683D6C7DAE4B}">
      <dgm:prSet phldrT="[Текст]"/>
      <dgm:spPr/>
      <dgm:t>
        <a:bodyPr/>
        <a:lstStyle/>
        <a:p>
          <a:r>
            <a:rPr lang="ru-RU" dirty="0"/>
            <a:t>Образ желаемого будущего</a:t>
          </a:r>
        </a:p>
      </dgm:t>
    </dgm:pt>
    <dgm:pt modelId="{F319AC7C-A8B9-43FE-945B-238F862C6EFE}" type="parTrans" cxnId="{75ACAA55-020F-4CA6-A26A-904021641EA3}">
      <dgm:prSet/>
      <dgm:spPr/>
      <dgm:t>
        <a:bodyPr/>
        <a:lstStyle/>
        <a:p>
          <a:endParaRPr lang="ru-RU"/>
        </a:p>
      </dgm:t>
    </dgm:pt>
    <dgm:pt modelId="{1BE92AB0-9513-48FA-AE0A-5363A0F90FC7}" type="sibTrans" cxnId="{75ACAA55-020F-4CA6-A26A-904021641EA3}">
      <dgm:prSet/>
      <dgm:spPr/>
      <dgm:t>
        <a:bodyPr/>
        <a:lstStyle/>
        <a:p>
          <a:endParaRPr lang="ru-RU"/>
        </a:p>
      </dgm:t>
    </dgm:pt>
    <dgm:pt modelId="{10677F22-40E3-4979-8A76-90ED4F1153A5}" type="pres">
      <dgm:prSet presAssocID="{C99B000D-5E50-4299-9242-1AC0C11C00BF}" presName="arrowDiagram" presStyleCnt="0">
        <dgm:presLayoutVars>
          <dgm:chMax val="5"/>
          <dgm:dir/>
          <dgm:resizeHandles val="exact"/>
        </dgm:presLayoutVars>
      </dgm:prSet>
      <dgm:spPr/>
    </dgm:pt>
    <dgm:pt modelId="{EE304821-5409-4EAA-B9EF-B10B237FCC29}" type="pres">
      <dgm:prSet presAssocID="{C99B000D-5E50-4299-9242-1AC0C11C00BF}" presName="arrow" presStyleLbl="bgShp" presStyleIdx="0" presStyleCnt="1"/>
      <dgm:spPr/>
    </dgm:pt>
    <dgm:pt modelId="{DC2EF2ED-D35E-441B-A1F5-C431E62DD935}" type="pres">
      <dgm:prSet presAssocID="{C99B000D-5E50-4299-9242-1AC0C11C00BF}" presName="arrowDiagram3" presStyleCnt="0"/>
      <dgm:spPr/>
    </dgm:pt>
    <dgm:pt modelId="{C1C103FF-A73C-45C8-96BB-04AF2D7D6178}" type="pres">
      <dgm:prSet presAssocID="{62E94102-12BC-4CA6-9440-FB198B463AC8}" presName="bullet3a" presStyleLbl="node1" presStyleIdx="0" presStyleCnt="3"/>
      <dgm:spPr/>
    </dgm:pt>
    <dgm:pt modelId="{85F2242F-17EF-4172-A07D-98376C63E29F}" type="pres">
      <dgm:prSet presAssocID="{62E94102-12BC-4CA6-9440-FB198B463AC8}" presName="textBox3a" presStyleLbl="revTx" presStyleIdx="0" presStyleCnt="3">
        <dgm:presLayoutVars>
          <dgm:bulletEnabled val="1"/>
        </dgm:presLayoutVars>
      </dgm:prSet>
      <dgm:spPr/>
    </dgm:pt>
    <dgm:pt modelId="{24C06B88-592F-4058-B893-9843DE228E63}" type="pres">
      <dgm:prSet presAssocID="{22129EE0-79AD-4623-AF1F-1CDA9FB52411}" presName="bullet3b" presStyleLbl="node1" presStyleIdx="1" presStyleCnt="3"/>
      <dgm:spPr/>
    </dgm:pt>
    <dgm:pt modelId="{42FAC2DB-FA1E-4C47-B571-47BA2C466052}" type="pres">
      <dgm:prSet presAssocID="{22129EE0-79AD-4623-AF1F-1CDA9FB52411}" presName="textBox3b" presStyleLbl="revTx" presStyleIdx="1" presStyleCnt="3">
        <dgm:presLayoutVars>
          <dgm:bulletEnabled val="1"/>
        </dgm:presLayoutVars>
      </dgm:prSet>
      <dgm:spPr/>
    </dgm:pt>
    <dgm:pt modelId="{0BE6E1FF-7906-4AC5-9274-381CDF9DC5F7}" type="pres">
      <dgm:prSet presAssocID="{FF61106D-B737-4A24-BD53-683D6C7DAE4B}" presName="bullet3c" presStyleLbl="node1" presStyleIdx="2" presStyleCnt="3"/>
      <dgm:spPr/>
    </dgm:pt>
    <dgm:pt modelId="{421A6FB9-3649-440F-A706-69F424B29075}" type="pres">
      <dgm:prSet presAssocID="{FF61106D-B737-4A24-BD53-683D6C7DAE4B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F5F6101D-B3F2-4AC7-9935-C2EC8DED6B41}" type="presOf" srcId="{62E94102-12BC-4CA6-9440-FB198B463AC8}" destId="{85F2242F-17EF-4172-A07D-98376C63E29F}" srcOrd="0" destOrd="0" presId="urn:microsoft.com/office/officeart/2005/8/layout/arrow2"/>
    <dgm:cxn modelId="{75ACAA55-020F-4CA6-A26A-904021641EA3}" srcId="{C99B000D-5E50-4299-9242-1AC0C11C00BF}" destId="{FF61106D-B737-4A24-BD53-683D6C7DAE4B}" srcOrd="2" destOrd="0" parTransId="{F319AC7C-A8B9-43FE-945B-238F862C6EFE}" sibTransId="{1BE92AB0-9513-48FA-AE0A-5363A0F90FC7}"/>
    <dgm:cxn modelId="{B7F831AF-68C1-4938-A1F8-BCA4D4C4A73C}" srcId="{C99B000D-5E50-4299-9242-1AC0C11C00BF}" destId="{62E94102-12BC-4CA6-9440-FB198B463AC8}" srcOrd="0" destOrd="0" parTransId="{6D3EE5A2-C9E1-483F-BE19-4A96FFFB9499}" sibTransId="{075D899B-490A-4F0B-820B-C9CE8A0CE11D}"/>
    <dgm:cxn modelId="{4B04F0B0-287D-427F-B9D6-5C9F66F81975}" srcId="{C99B000D-5E50-4299-9242-1AC0C11C00BF}" destId="{22129EE0-79AD-4623-AF1F-1CDA9FB52411}" srcOrd="1" destOrd="0" parTransId="{A4351194-4C70-4108-BB46-E0E840B88DB4}" sibTransId="{0499BFD1-443D-487E-A6A4-1E523E94190A}"/>
    <dgm:cxn modelId="{91D729BA-28B9-486E-B738-B0910ABDD015}" type="presOf" srcId="{22129EE0-79AD-4623-AF1F-1CDA9FB52411}" destId="{42FAC2DB-FA1E-4C47-B571-47BA2C466052}" srcOrd="0" destOrd="0" presId="urn:microsoft.com/office/officeart/2005/8/layout/arrow2"/>
    <dgm:cxn modelId="{6D6B7CD0-A79B-4C3E-83D8-B52028176FC0}" type="presOf" srcId="{FF61106D-B737-4A24-BD53-683D6C7DAE4B}" destId="{421A6FB9-3649-440F-A706-69F424B29075}" srcOrd="0" destOrd="0" presId="urn:microsoft.com/office/officeart/2005/8/layout/arrow2"/>
    <dgm:cxn modelId="{4464DAF0-3BD6-458B-97A7-37B1CDEFD611}" type="presOf" srcId="{C99B000D-5E50-4299-9242-1AC0C11C00BF}" destId="{10677F22-40E3-4979-8A76-90ED4F1153A5}" srcOrd="0" destOrd="0" presId="urn:microsoft.com/office/officeart/2005/8/layout/arrow2"/>
    <dgm:cxn modelId="{E531F584-6137-4CC4-A00F-B34FF7D7BEAB}" type="presParOf" srcId="{10677F22-40E3-4979-8A76-90ED4F1153A5}" destId="{EE304821-5409-4EAA-B9EF-B10B237FCC29}" srcOrd="0" destOrd="0" presId="urn:microsoft.com/office/officeart/2005/8/layout/arrow2"/>
    <dgm:cxn modelId="{7A45B14E-84A2-438C-850D-E3F32B277660}" type="presParOf" srcId="{10677F22-40E3-4979-8A76-90ED4F1153A5}" destId="{DC2EF2ED-D35E-441B-A1F5-C431E62DD935}" srcOrd="1" destOrd="0" presId="urn:microsoft.com/office/officeart/2005/8/layout/arrow2"/>
    <dgm:cxn modelId="{717CF92E-45B5-4728-B0F8-D59884BD2DBB}" type="presParOf" srcId="{DC2EF2ED-D35E-441B-A1F5-C431E62DD935}" destId="{C1C103FF-A73C-45C8-96BB-04AF2D7D6178}" srcOrd="0" destOrd="0" presId="urn:microsoft.com/office/officeart/2005/8/layout/arrow2"/>
    <dgm:cxn modelId="{E108EEC2-17A1-4124-BE9A-448399ECB33F}" type="presParOf" srcId="{DC2EF2ED-D35E-441B-A1F5-C431E62DD935}" destId="{85F2242F-17EF-4172-A07D-98376C63E29F}" srcOrd="1" destOrd="0" presId="urn:microsoft.com/office/officeart/2005/8/layout/arrow2"/>
    <dgm:cxn modelId="{6E8A26EF-A5BF-4154-AC11-8D6DD07F67B3}" type="presParOf" srcId="{DC2EF2ED-D35E-441B-A1F5-C431E62DD935}" destId="{24C06B88-592F-4058-B893-9843DE228E63}" srcOrd="2" destOrd="0" presId="urn:microsoft.com/office/officeart/2005/8/layout/arrow2"/>
    <dgm:cxn modelId="{6C54342D-104E-41FB-9B99-BBBD240D65ED}" type="presParOf" srcId="{DC2EF2ED-D35E-441B-A1F5-C431E62DD935}" destId="{42FAC2DB-FA1E-4C47-B571-47BA2C466052}" srcOrd="3" destOrd="0" presId="urn:microsoft.com/office/officeart/2005/8/layout/arrow2"/>
    <dgm:cxn modelId="{88241377-0933-472C-83C9-51F0CC0DBD79}" type="presParOf" srcId="{DC2EF2ED-D35E-441B-A1F5-C431E62DD935}" destId="{0BE6E1FF-7906-4AC5-9274-381CDF9DC5F7}" srcOrd="4" destOrd="0" presId="urn:microsoft.com/office/officeart/2005/8/layout/arrow2"/>
    <dgm:cxn modelId="{7730945E-B505-4D2D-98D0-8D3262AC2204}" type="presParOf" srcId="{DC2EF2ED-D35E-441B-A1F5-C431E62DD935}" destId="{421A6FB9-3649-440F-A706-69F424B29075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35C0A1-1202-4969-8AAB-2B20BA0FCCFC}">
      <dsp:nvSpPr>
        <dsp:cNvPr id="0" name=""/>
        <dsp:cNvSpPr/>
      </dsp:nvSpPr>
      <dsp:spPr>
        <a:xfrm>
          <a:off x="2433538" y="693977"/>
          <a:ext cx="4633332" cy="4633332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DDC918-A517-4A37-B78A-EA4B67114EDE}">
      <dsp:nvSpPr>
        <dsp:cNvPr id="0" name=""/>
        <dsp:cNvSpPr/>
      </dsp:nvSpPr>
      <dsp:spPr>
        <a:xfrm>
          <a:off x="2339759" y="576063"/>
          <a:ext cx="4633332" cy="4633332"/>
        </a:xfrm>
        <a:prstGeom prst="blockArc">
          <a:avLst>
            <a:gd name="adj1" fmla="val 5433293"/>
            <a:gd name="adj2" fmla="val 10801203"/>
            <a:gd name="adj3" fmla="val 464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636337-4D98-4FAF-B953-EF60A3DEFCEF}">
      <dsp:nvSpPr>
        <dsp:cNvPr id="0" name=""/>
        <dsp:cNvSpPr/>
      </dsp:nvSpPr>
      <dsp:spPr>
        <a:xfrm>
          <a:off x="2433538" y="694769"/>
          <a:ext cx="4633332" cy="4633332"/>
        </a:xfrm>
        <a:prstGeom prst="blockArc">
          <a:avLst>
            <a:gd name="adj1" fmla="val 21598797"/>
            <a:gd name="adj2" fmla="val 5433294"/>
            <a:gd name="adj3" fmla="val 464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2EE807-4C73-4FBF-A0AC-E5AB2413BDDA}">
      <dsp:nvSpPr>
        <dsp:cNvPr id="0" name=""/>
        <dsp:cNvSpPr/>
      </dsp:nvSpPr>
      <dsp:spPr>
        <a:xfrm>
          <a:off x="2483763" y="720063"/>
          <a:ext cx="4633332" cy="4633332"/>
        </a:xfrm>
        <a:prstGeom prst="blockArc">
          <a:avLst>
            <a:gd name="adj1" fmla="val 16200000"/>
            <a:gd name="adj2" fmla="val 0"/>
            <a:gd name="adj3" fmla="val 464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361E26-CE31-4336-9277-C4E394F712A0}">
      <dsp:nvSpPr>
        <dsp:cNvPr id="0" name=""/>
        <dsp:cNvSpPr/>
      </dsp:nvSpPr>
      <dsp:spPr>
        <a:xfrm>
          <a:off x="3682948" y="1943387"/>
          <a:ext cx="2134512" cy="213451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solidFill>
                <a:schemeClr val="tx1"/>
              </a:solidFill>
            </a:rPr>
            <a:t>Координация</a:t>
          </a:r>
        </a:p>
      </dsp:txBody>
      <dsp:txXfrm>
        <a:off x="3995540" y="2255979"/>
        <a:ext cx="1509328" cy="1509328"/>
      </dsp:txXfrm>
    </dsp:sp>
    <dsp:sp modelId="{7980203A-15C9-41C7-B559-8640A09E4D7B}">
      <dsp:nvSpPr>
        <dsp:cNvPr id="0" name=""/>
        <dsp:cNvSpPr/>
      </dsp:nvSpPr>
      <dsp:spPr>
        <a:xfrm>
          <a:off x="3583378" y="687"/>
          <a:ext cx="2333652" cy="149415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solidFill>
                <a:schemeClr val="tx1"/>
              </a:solidFill>
            </a:rPr>
            <a:t>Планирование</a:t>
          </a:r>
        </a:p>
      </dsp:txBody>
      <dsp:txXfrm>
        <a:off x="3925133" y="219502"/>
        <a:ext cx="1650142" cy="1056529"/>
      </dsp:txXfrm>
    </dsp:sp>
    <dsp:sp modelId="{B2B9009D-299A-43E5-B0CD-E4ABB35CB49B}">
      <dsp:nvSpPr>
        <dsp:cNvPr id="0" name=""/>
        <dsp:cNvSpPr/>
      </dsp:nvSpPr>
      <dsp:spPr>
        <a:xfrm>
          <a:off x="5974035" y="2276869"/>
          <a:ext cx="2078091" cy="14675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Организация</a:t>
          </a:r>
        </a:p>
      </dsp:txBody>
      <dsp:txXfrm>
        <a:off x="6278364" y="2491786"/>
        <a:ext cx="1469433" cy="1037714"/>
      </dsp:txXfrm>
    </dsp:sp>
    <dsp:sp modelId="{3359C1A7-418D-49BF-9AD0-50E3D44F042B}">
      <dsp:nvSpPr>
        <dsp:cNvPr id="0" name=""/>
        <dsp:cNvSpPr/>
      </dsp:nvSpPr>
      <dsp:spPr>
        <a:xfrm>
          <a:off x="3491880" y="4527127"/>
          <a:ext cx="2472818" cy="149415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Мотивация</a:t>
          </a:r>
        </a:p>
      </dsp:txBody>
      <dsp:txXfrm>
        <a:off x="3854016" y="4745942"/>
        <a:ext cx="1748546" cy="1056529"/>
      </dsp:txXfrm>
    </dsp:sp>
    <dsp:sp modelId="{D4FB2CA8-B1C4-4D0B-A6A4-ECB33CB7A1F9}">
      <dsp:nvSpPr>
        <dsp:cNvPr id="0" name=""/>
        <dsp:cNvSpPr/>
      </dsp:nvSpPr>
      <dsp:spPr>
        <a:xfrm>
          <a:off x="1471800" y="2263564"/>
          <a:ext cx="2031055" cy="149415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Контроль</a:t>
          </a:r>
        </a:p>
      </dsp:txBody>
      <dsp:txXfrm>
        <a:off x="1769241" y="2482379"/>
        <a:ext cx="1436173" cy="10565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304821-5409-4EAA-B9EF-B10B237FCC29}">
      <dsp:nvSpPr>
        <dsp:cNvPr id="0" name=""/>
        <dsp:cNvSpPr/>
      </dsp:nvSpPr>
      <dsp:spPr>
        <a:xfrm>
          <a:off x="1770698" y="0"/>
          <a:ext cx="4678678" cy="292417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C103FF-A73C-45C8-96BB-04AF2D7D6178}">
      <dsp:nvSpPr>
        <dsp:cNvPr id="0" name=""/>
        <dsp:cNvSpPr/>
      </dsp:nvSpPr>
      <dsp:spPr>
        <a:xfrm>
          <a:off x="2364890" y="2018264"/>
          <a:ext cx="121645" cy="1216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F2242F-17EF-4172-A07D-98376C63E29F}">
      <dsp:nvSpPr>
        <dsp:cNvPr id="0" name=""/>
        <dsp:cNvSpPr/>
      </dsp:nvSpPr>
      <dsp:spPr>
        <a:xfrm>
          <a:off x="2425713" y="2079087"/>
          <a:ext cx="1090132" cy="845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58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Исходное состояние</a:t>
          </a:r>
        </a:p>
      </dsp:txBody>
      <dsp:txXfrm>
        <a:off x="2425713" y="2079087"/>
        <a:ext cx="1090132" cy="845086"/>
      </dsp:txXfrm>
    </dsp:sp>
    <dsp:sp modelId="{24C06B88-592F-4058-B893-9843DE228E63}">
      <dsp:nvSpPr>
        <dsp:cNvPr id="0" name=""/>
        <dsp:cNvSpPr/>
      </dsp:nvSpPr>
      <dsp:spPr>
        <a:xfrm>
          <a:off x="3438647" y="1223474"/>
          <a:ext cx="219897" cy="2198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FAC2DB-FA1E-4C47-B571-47BA2C466052}">
      <dsp:nvSpPr>
        <dsp:cNvPr id="0" name=""/>
        <dsp:cNvSpPr/>
      </dsp:nvSpPr>
      <dsp:spPr>
        <a:xfrm>
          <a:off x="3548596" y="1333423"/>
          <a:ext cx="1122882" cy="1590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519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kern="1200" dirty="0"/>
        </a:p>
      </dsp:txBody>
      <dsp:txXfrm>
        <a:off x="3548596" y="1333423"/>
        <a:ext cx="1122882" cy="1590750"/>
      </dsp:txXfrm>
    </dsp:sp>
    <dsp:sp modelId="{0BE6E1FF-7906-4AC5-9274-381CDF9DC5F7}">
      <dsp:nvSpPr>
        <dsp:cNvPr id="0" name=""/>
        <dsp:cNvSpPr/>
      </dsp:nvSpPr>
      <dsp:spPr>
        <a:xfrm>
          <a:off x="4729962" y="739816"/>
          <a:ext cx="304114" cy="3041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1A6FB9-3649-440F-A706-69F424B29075}">
      <dsp:nvSpPr>
        <dsp:cNvPr id="0" name=""/>
        <dsp:cNvSpPr/>
      </dsp:nvSpPr>
      <dsp:spPr>
        <a:xfrm>
          <a:off x="4882019" y="891873"/>
          <a:ext cx="1122882" cy="2032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144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Образ желаемого будущего</a:t>
          </a:r>
        </a:p>
      </dsp:txBody>
      <dsp:txXfrm>
        <a:off x="4882019" y="891873"/>
        <a:ext cx="1122882" cy="2032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475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1ADA0C5B-4C57-492F-8703-8783A2FE0BF0}" type="datetimeFigureOut">
              <a:rPr lang="ru-RU" smtClean="0"/>
              <a:pPr/>
              <a:t>07.01.2024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25CE1DCB-C443-43F1-BD1C-016B0F1182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617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671888"/>
            <a:ext cx="6048375" cy="1109662"/>
          </a:xfr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532313"/>
            <a:ext cx="6048375" cy="696912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1984375"/>
            <a:ext cx="1909762" cy="44672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76338" y="1984375"/>
            <a:ext cx="5581650" cy="44672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76338" y="2492375"/>
            <a:ext cx="3744912" cy="3959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3650" y="2492375"/>
            <a:ext cx="3746500" cy="3959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984375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2492375"/>
            <a:ext cx="7643812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1" r:id="rId1"/>
    <p:sldLayoutId id="2147484502" r:id="rId2"/>
    <p:sldLayoutId id="2147484503" r:id="rId3"/>
    <p:sldLayoutId id="2147484504" r:id="rId4"/>
    <p:sldLayoutId id="2147484505" r:id="rId5"/>
    <p:sldLayoutId id="2147484506" r:id="rId6"/>
    <p:sldLayoutId id="2147484507" r:id="rId7"/>
    <p:sldLayoutId id="2147484508" r:id="rId8"/>
    <p:sldLayoutId id="2147484509" r:id="rId9"/>
    <p:sldLayoutId id="2147484510" r:id="rId10"/>
    <p:sldLayoutId id="2147484511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405254" y="836697"/>
            <a:ext cx="6738746" cy="5164054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</p:spPr>
        <p:txBody>
          <a:bodyPr/>
          <a:lstStyle/>
          <a:p>
            <a:fld id="{F6289211-110A-4C01-B137-4E9DBBD7CDD5}" type="slidenum">
              <a:rPr lang="ru-RU" smtClean="0"/>
              <a:t>1</a:t>
            </a:fld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1052736"/>
            <a:ext cx="8676456" cy="3042576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3000" b="1" dirty="0">
              <a:solidFill>
                <a:srgbClr val="FF0000"/>
              </a:solidFill>
            </a:endParaRPr>
          </a:p>
          <a:p>
            <a:pPr algn="ctr"/>
            <a:r>
              <a:rPr lang="ru-RU" sz="4000" b="1" dirty="0">
                <a:solidFill>
                  <a:srgbClr val="FF0000"/>
                </a:solidFill>
              </a:rPr>
              <a:t>МЕНЕДЖМЕНТ В ОРГАНИЗАЦИЯХ ВЫСШЕГО И ПОСЛЕВУЗОВСКОГО ОБРАЗОВАНИЯ</a:t>
            </a:r>
            <a:endParaRPr lang="ru-RU" sz="3300" b="1" dirty="0">
              <a:solidFill>
                <a:srgbClr val="0070C0"/>
              </a:solidFill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737610" y="4382691"/>
            <a:ext cx="5034915" cy="89315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endParaRPr lang="ru-RU" sz="2100" dirty="0"/>
          </a:p>
          <a:p>
            <a:pPr marL="0" indent="0" algn="r">
              <a:buNone/>
            </a:pPr>
            <a:r>
              <a:rPr lang="ru-RU" sz="2100" dirty="0" err="1"/>
              <a:t>Залучёнова</a:t>
            </a:r>
            <a:r>
              <a:rPr lang="ru-RU" sz="2100" dirty="0"/>
              <a:t> Ольга Михайловна</a:t>
            </a:r>
          </a:p>
          <a:p>
            <a:pPr marL="0" indent="0" algn="r">
              <a:buNone/>
            </a:pPr>
            <a:r>
              <a:rPr lang="ru-RU" sz="2100" dirty="0"/>
              <a:t>к.э.н., </a:t>
            </a:r>
            <a:r>
              <a:rPr lang="ru-RU" sz="2100" dirty="0" err="1"/>
              <a:t>ассоц</a:t>
            </a:r>
            <a:r>
              <a:rPr lang="ru-RU" sz="2100" dirty="0"/>
              <a:t>. профессор кафедры «Менеджмент» Университет Туран</a:t>
            </a:r>
          </a:p>
        </p:txBody>
      </p:sp>
    </p:spTree>
    <p:extLst>
      <p:ext uri="{BB962C8B-B14F-4D97-AF65-F5344CB8AC3E}">
        <p14:creationId xmlns:p14="http://schemas.microsoft.com/office/powerpoint/2010/main" val="279508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700" b="1" u="sng" dirty="0"/>
              <a:t>Акроним VUCA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700" b="1" dirty="0" err="1"/>
              <a:t>V</a:t>
            </a:r>
            <a:r>
              <a:rPr lang="ru-RU" sz="2700" dirty="0" err="1"/>
              <a:t>olatility</a:t>
            </a:r>
            <a:r>
              <a:rPr lang="ru-RU" sz="2700" dirty="0"/>
              <a:t> – нестабильность</a:t>
            </a:r>
          </a:p>
          <a:p>
            <a:pPr marL="0" indent="0" algn="ctr">
              <a:buNone/>
            </a:pPr>
            <a:r>
              <a:rPr lang="ru-RU" sz="2700" b="1" dirty="0" err="1"/>
              <a:t>U</a:t>
            </a:r>
            <a:r>
              <a:rPr lang="ru-RU" sz="2700" dirty="0" err="1"/>
              <a:t>ncertainty</a:t>
            </a:r>
            <a:r>
              <a:rPr lang="ru-RU" sz="2700" dirty="0"/>
              <a:t> – неопределённость</a:t>
            </a:r>
          </a:p>
          <a:p>
            <a:pPr marL="0" indent="0" algn="ctr">
              <a:buNone/>
            </a:pPr>
            <a:r>
              <a:rPr lang="ru-RU" sz="2700" b="1" dirty="0" err="1"/>
              <a:t>C</a:t>
            </a:r>
            <a:r>
              <a:rPr lang="ru-RU" sz="2700" dirty="0" err="1"/>
              <a:t>omplexity</a:t>
            </a:r>
            <a:r>
              <a:rPr lang="ru-RU" sz="2700" dirty="0"/>
              <a:t> – сложность</a:t>
            </a:r>
          </a:p>
          <a:p>
            <a:pPr marL="0" indent="0" algn="ctr">
              <a:buNone/>
            </a:pPr>
            <a:r>
              <a:rPr lang="ru-RU" sz="2700" b="1" dirty="0" err="1"/>
              <a:t>A</a:t>
            </a:r>
            <a:r>
              <a:rPr lang="ru-RU" sz="2700" dirty="0" err="1"/>
              <a:t>mbiguity</a:t>
            </a:r>
            <a:r>
              <a:rPr lang="ru-RU" sz="2700" dirty="0"/>
              <a:t> – неоднозначность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6289211-110A-4C01-B137-4E9DBBD7CDD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414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err="1"/>
              <a:t>Антихрупкость</a:t>
            </a:r>
            <a:r>
              <a:rPr lang="ru-RU" sz="2700" dirty="0"/>
              <a:t> – понятие, которое ввёл экономист </a:t>
            </a:r>
            <a:r>
              <a:rPr lang="ru-RU" sz="2700" dirty="0" err="1"/>
              <a:t>Нассим</a:t>
            </a:r>
            <a:r>
              <a:rPr lang="ru-RU" sz="2700" dirty="0"/>
              <a:t> Николас </a:t>
            </a:r>
            <a:r>
              <a:rPr lang="ru-RU" sz="2700" dirty="0" err="1"/>
              <a:t>Талеб</a:t>
            </a:r>
            <a:r>
              <a:rPr lang="ru-RU" sz="2700" dirty="0"/>
              <a:t> в книге «</a:t>
            </a:r>
            <a:r>
              <a:rPr lang="ru-RU" sz="2700" dirty="0" err="1"/>
              <a:t>Антихрупкость</a:t>
            </a:r>
            <a:r>
              <a:rPr lang="ru-RU" sz="2700" dirty="0"/>
              <a:t>. Как извлечь выгоду из хаоса»</a:t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6289211-110A-4C01-B137-4E9DBBD7CDD5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5" name="Объект 4" descr="Старый новый VUCA-мир: как ответить на его вызовы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43" y="1989364"/>
            <a:ext cx="8218715" cy="40113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3425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700" dirty="0"/>
              <a:t>Боб </a:t>
            </a:r>
            <a:r>
              <a:rPr lang="ru-RU" sz="2700" dirty="0" err="1"/>
              <a:t>Йохансен</a:t>
            </a:r>
            <a:r>
              <a:rPr lang="ru-RU" sz="2700" dirty="0"/>
              <a:t> в книге «Лидеры создают будущее: десять новых качеств для неопределенного мира»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sz="2700" b="1" u="sng" dirty="0"/>
              <a:t>Модель VUCA </a:t>
            </a:r>
            <a:r>
              <a:rPr lang="ru-RU" sz="2700" b="1" u="sng" dirty="0" err="1"/>
              <a:t>Prime</a:t>
            </a:r>
            <a:r>
              <a:rPr lang="ru-RU" sz="2700" b="1" u="sng" dirty="0"/>
              <a:t>:</a:t>
            </a:r>
          </a:p>
          <a:p>
            <a:pPr marL="0" indent="0" algn="ctr">
              <a:buNone/>
            </a:pPr>
            <a:r>
              <a:rPr lang="ru-RU" sz="2700" b="1" dirty="0" err="1"/>
              <a:t>V</a:t>
            </a:r>
            <a:r>
              <a:rPr lang="ru-RU" sz="2700" dirty="0" err="1"/>
              <a:t>ision</a:t>
            </a:r>
            <a:r>
              <a:rPr lang="ru-RU" sz="2700" dirty="0"/>
              <a:t> (видение) </a:t>
            </a:r>
          </a:p>
          <a:p>
            <a:pPr marL="0" indent="0" algn="ctr">
              <a:buNone/>
            </a:pPr>
            <a:r>
              <a:rPr lang="ru-RU" sz="2700" b="1" dirty="0" err="1"/>
              <a:t>U</a:t>
            </a:r>
            <a:r>
              <a:rPr lang="ru-RU" sz="2700" dirty="0" err="1"/>
              <a:t>nderstanding</a:t>
            </a:r>
            <a:r>
              <a:rPr lang="ru-RU" sz="2700" dirty="0"/>
              <a:t> (понимание)</a:t>
            </a:r>
          </a:p>
          <a:p>
            <a:pPr marL="0" indent="0" algn="ctr">
              <a:buNone/>
            </a:pPr>
            <a:r>
              <a:rPr lang="ru-RU" sz="2700" b="1" dirty="0" err="1"/>
              <a:t>C</a:t>
            </a:r>
            <a:r>
              <a:rPr lang="ru-RU" sz="2700" dirty="0" err="1"/>
              <a:t>larity</a:t>
            </a:r>
            <a:r>
              <a:rPr lang="ru-RU" sz="2700" dirty="0"/>
              <a:t> (ясность) </a:t>
            </a:r>
          </a:p>
          <a:p>
            <a:pPr marL="0" indent="0" algn="ctr">
              <a:buNone/>
            </a:pPr>
            <a:r>
              <a:rPr lang="ru-RU" sz="2700" b="1" dirty="0" err="1"/>
              <a:t>A</a:t>
            </a:r>
            <a:r>
              <a:rPr lang="ru-RU" sz="2700" dirty="0" err="1"/>
              <a:t>gility</a:t>
            </a:r>
            <a:r>
              <a:rPr lang="ru-RU" sz="2700" dirty="0"/>
              <a:t> (быстрота)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6289211-110A-4C01-B137-4E9DBBD7CDD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757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2700" b="1" u="sng" dirty="0"/>
              <a:t>Модель VUCA </a:t>
            </a:r>
            <a:r>
              <a:rPr lang="ru-RU" sz="2700" b="1" u="sng" dirty="0" err="1"/>
              <a:t>Prime</a:t>
            </a:r>
            <a:r>
              <a:rPr lang="ru-RU" sz="2700" b="1" dirty="0"/>
              <a:t> </a:t>
            </a:r>
            <a:r>
              <a:rPr lang="en-US" sz="2700" b="1" dirty="0"/>
              <a:t>           </a:t>
            </a:r>
            <a:r>
              <a:rPr lang="ru-RU" sz="2700" b="1" u="sng" dirty="0"/>
              <a:t>Акроним VUCA 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2226469"/>
            <a:ext cx="4514850" cy="3263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700" b="1" dirty="0" err="1"/>
              <a:t>V</a:t>
            </a:r>
            <a:r>
              <a:rPr lang="ru-RU" sz="2700" dirty="0" err="1"/>
              <a:t>ision</a:t>
            </a:r>
            <a:r>
              <a:rPr lang="ru-RU" sz="2700" dirty="0"/>
              <a:t> (видение) </a:t>
            </a:r>
          </a:p>
          <a:p>
            <a:pPr marL="0" indent="0" algn="ctr">
              <a:buNone/>
            </a:pPr>
            <a:r>
              <a:rPr lang="ru-RU" sz="2700" b="1" dirty="0" err="1"/>
              <a:t>U</a:t>
            </a:r>
            <a:r>
              <a:rPr lang="ru-RU" sz="2700" dirty="0" err="1"/>
              <a:t>nderstanding</a:t>
            </a:r>
            <a:r>
              <a:rPr lang="ru-RU" sz="2700" dirty="0"/>
              <a:t> (понимание)</a:t>
            </a:r>
          </a:p>
          <a:p>
            <a:pPr marL="0" indent="0" algn="ctr">
              <a:buNone/>
            </a:pPr>
            <a:r>
              <a:rPr lang="ru-RU" sz="2700" b="1" dirty="0" err="1"/>
              <a:t>C</a:t>
            </a:r>
            <a:r>
              <a:rPr lang="ru-RU" sz="2700" dirty="0" err="1"/>
              <a:t>larity</a:t>
            </a:r>
            <a:r>
              <a:rPr lang="ru-RU" sz="2700" dirty="0"/>
              <a:t> (ясность) </a:t>
            </a:r>
          </a:p>
          <a:p>
            <a:pPr marL="0" indent="0" algn="ctr">
              <a:buNone/>
            </a:pPr>
            <a:r>
              <a:rPr lang="ru-RU" sz="2700" b="1" dirty="0" err="1"/>
              <a:t>A</a:t>
            </a:r>
            <a:r>
              <a:rPr lang="ru-RU" sz="2700" dirty="0" err="1"/>
              <a:t>gility</a:t>
            </a:r>
            <a:r>
              <a:rPr lang="ru-RU" sz="2700" dirty="0"/>
              <a:t> (быстрота) </a:t>
            </a:r>
          </a:p>
          <a:p>
            <a:endParaRPr lang="ru-RU" sz="27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49485" y="2226469"/>
            <a:ext cx="5018315" cy="326350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700" b="1" dirty="0" err="1"/>
              <a:t>V</a:t>
            </a:r>
            <a:r>
              <a:rPr lang="ru-RU" sz="2700" dirty="0" err="1"/>
              <a:t>olatility</a:t>
            </a:r>
            <a:r>
              <a:rPr lang="ru-RU" sz="2700" dirty="0"/>
              <a:t> – нестабильность</a:t>
            </a:r>
          </a:p>
          <a:p>
            <a:pPr marL="0" indent="0" algn="ctr">
              <a:buNone/>
            </a:pPr>
            <a:r>
              <a:rPr lang="ru-RU" sz="2700" b="1" dirty="0" err="1"/>
              <a:t>U</a:t>
            </a:r>
            <a:r>
              <a:rPr lang="ru-RU" sz="2700" dirty="0" err="1"/>
              <a:t>ncertainty</a:t>
            </a:r>
            <a:r>
              <a:rPr lang="ru-RU" sz="2700" dirty="0"/>
              <a:t> – </a:t>
            </a:r>
            <a:r>
              <a:rPr lang="ru-RU" sz="2700" dirty="0" err="1"/>
              <a:t>неопределён</a:t>
            </a:r>
            <a:r>
              <a:rPr lang="en-US" sz="2700" dirty="0"/>
              <a:t>-</a:t>
            </a:r>
            <a:r>
              <a:rPr lang="ru-RU" sz="2700" dirty="0" err="1"/>
              <a:t>сть</a:t>
            </a:r>
            <a:endParaRPr lang="ru-RU" sz="2700" dirty="0"/>
          </a:p>
          <a:p>
            <a:pPr marL="0" indent="0" algn="ctr">
              <a:buNone/>
            </a:pPr>
            <a:r>
              <a:rPr lang="ru-RU" sz="2700" b="1" dirty="0" err="1"/>
              <a:t>C</a:t>
            </a:r>
            <a:r>
              <a:rPr lang="ru-RU" sz="2700" dirty="0" err="1"/>
              <a:t>omplexity</a:t>
            </a:r>
            <a:r>
              <a:rPr lang="ru-RU" sz="2700" dirty="0"/>
              <a:t> – сложность</a:t>
            </a:r>
          </a:p>
          <a:p>
            <a:pPr marL="0" indent="0" algn="ctr">
              <a:buNone/>
            </a:pPr>
            <a:r>
              <a:rPr lang="ru-RU" sz="2700" b="1" dirty="0" err="1"/>
              <a:t>A</a:t>
            </a:r>
            <a:r>
              <a:rPr lang="ru-RU" sz="2700" dirty="0" err="1"/>
              <a:t>mbiguity</a:t>
            </a:r>
            <a:r>
              <a:rPr lang="ru-RU" sz="2700" dirty="0"/>
              <a:t> – неоднозначность </a:t>
            </a:r>
          </a:p>
          <a:p>
            <a:endParaRPr lang="ru-RU" sz="27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6289211-110A-4C01-B137-4E9DBBD7CDD5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55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700" b="1" u="sng" dirty="0"/>
              <a:t>Акроним BANI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2700" dirty="0"/>
          </a:p>
          <a:p>
            <a:pPr marL="0" indent="0" algn="ctr">
              <a:buNone/>
            </a:pPr>
            <a:r>
              <a:rPr lang="ru-RU" sz="2700" dirty="0"/>
              <a:t>B — </a:t>
            </a:r>
            <a:r>
              <a:rPr lang="ru-RU" sz="2700" dirty="0" err="1"/>
              <a:t>Brittle</a:t>
            </a:r>
            <a:r>
              <a:rPr lang="ru-RU" sz="2700" dirty="0"/>
              <a:t>: хрупкость</a:t>
            </a:r>
          </a:p>
          <a:p>
            <a:pPr marL="0" indent="0" algn="ctr">
              <a:buNone/>
            </a:pPr>
            <a:r>
              <a:rPr lang="ru-RU" sz="2700" dirty="0"/>
              <a:t>A — </a:t>
            </a:r>
            <a:r>
              <a:rPr lang="ru-RU" sz="2700" dirty="0" err="1"/>
              <a:t>Anxious</a:t>
            </a:r>
            <a:r>
              <a:rPr lang="ru-RU" sz="2700" dirty="0"/>
              <a:t>: беспокойство</a:t>
            </a:r>
          </a:p>
          <a:p>
            <a:pPr marL="0" indent="0" algn="ctr">
              <a:buNone/>
            </a:pPr>
            <a:r>
              <a:rPr lang="ru-RU" sz="2700" dirty="0"/>
              <a:t>N — </a:t>
            </a:r>
            <a:r>
              <a:rPr lang="ru-RU" sz="2700" dirty="0" err="1"/>
              <a:t>Nonlinear</a:t>
            </a:r>
            <a:r>
              <a:rPr lang="ru-RU" sz="2700" dirty="0"/>
              <a:t>: нелинейность</a:t>
            </a:r>
          </a:p>
          <a:p>
            <a:pPr marL="0" indent="0" algn="ctr">
              <a:buNone/>
            </a:pPr>
            <a:r>
              <a:rPr lang="ru-RU" sz="2700" dirty="0"/>
              <a:t>I — </a:t>
            </a:r>
            <a:r>
              <a:rPr lang="ru-RU" sz="2700" dirty="0" err="1"/>
              <a:t>Incomprehensible</a:t>
            </a:r>
            <a:r>
              <a:rPr lang="ru-RU" sz="2700" dirty="0"/>
              <a:t>: непостижимость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6289211-110A-4C01-B137-4E9DBBD7CDD5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73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EE223B-F13D-7464-7044-32A5B0AA7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450" y="692696"/>
            <a:ext cx="6696918" cy="1799679"/>
          </a:xfrm>
        </p:spPr>
        <p:txBody>
          <a:bodyPr>
            <a:normAutofit/>
          </a:bodyPr>
          <a:lstStyle/>
          <a:p>
            <a:r>
              <a:rPr lang="ru-RU" sz="2700" spc="-38" dirty="0">
                <a:latin typeface="Roboto" panose="02000000000000000000" pitchFamily="2" charset="0"/>
                <a:ea typeface="Book Antiqua" panose="02040602050305030304" pitchFamily="18" charset="0"/>
                <a:cs typeface="Book Antiqua" panose="02040602050305030304" pitchFamily="18" charset="0"/>
              </a:rPr>
              <a:t>Управление рисками – </a:t>
            </a:r>
            <a:endParaRPr lang="ru-KZ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9DEF33-01A8-5A12-322E-DA91CD7A7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400" spc="-38" dirty="0">
                <a:solidFill>
                  <a:srgbClr val="212121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искусство различать, с чем вы имеете дело, с опасностью или шансом</a:t>
            </a:r>
            <a:endParaRPr lang="ru-KZ" sz="2400" dirty="0">
              <a:solidFill>
                <a:srgbClr val="2F5496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3783836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0154C0-9CD2-8B43-005D-8C422CA78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7824" y="406401"/>
            <a:ext cx="5688632" cy="1150392"/>
          </a:xfrm>
        </p:spPr>
        <p:txBody>
          <a:bodyPr>
            <a:noAutofit/>
          </a:bodyPr>
          <a:lstStyle/>
          <a:p>
            <a:pPr algn="r"/>
            <a:r>
              <a:rPr lang="ru-RU" sz="2400" dirty="0"/>
              <a:t>3 главных вопроса, на которые помогает ответить процесс управления рисками:</a:t>
            </a:r>
            <a:endParaRPr lang="ru-KZ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E308EB-078F-5046-27E3-9DFA691E3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2204865"/>
            <a:ext cx="7992566" cy="4246736"/>
          </a:xfrm>
        </p:spPr>
        <p:txBody>
          <a:bodyPr>
            <a:normAutofit/>
          </a:bodyPr>
          <a:lstStyle/>
          <a:p>
            <a:r>
              <a:rPr lang="ru-RU" sz="2400" dirty="0"/>
              <a:t>Какова вероятность того, что данный риск может возникнуть в ходе деятельности организации?</a:t>
            </a:r>
          </a:p>
          <a:p>
            <a:r>
              <a:rPr lang="ru-RU" sz="2400" dirty="0"/>
              <a:t>Какие последствия для деятельности организации наступят в случае реализации данного риска?</a:t>
            </a:r>
          </a:p>
          <a:p>
            <a:r>
              <a:rPr lang="ru-RU" sz="2400" dirty="0"/>
              <a:t>Какие меры может предпринять организация, чтобы минимизировать угрозы, и как использовать возможности, связанные с реализацией данного риска?</a:t>
            </a: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1507959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35894" y="1383868"/>
            <a:ext cx="8272212" cy="580460"/>
          </a:xfrm>
        </p:spPr>
        <p:txBody>
          <a:bodyPr>
            <a:normAutofit/>
          </a:bodyPr>
          <a:lstStyle/>
          <a:p>
            <a:pPr algn="ctr"/>
            <a:r>
              <a:rPr lang="ru-RU" sz="2700" dirty="0"/>
              <a:t>Сертификация на соответствие</a:t>
            </a:r>
          </a:p>
        </p:txBody>
      </p:sp>
      <p:sp>
        <p:nvSpPr>
          <p:cNvPr id="16" name="Объект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/>
              <a:t>МС ISO 9001:2015. «Системы менеджмента качества. Требования» </a:t>
            </a:r>
          </a:p>
          <a:p>
            <a:pPr marL="0" indent="0" algn="ctr">
              <a:buNone/>
            </a:pPr>
            <a:r>
              <a:rPr lang="ru-RU" sz="2400" dirty="0"/>
              <a:t>и / или </a:t>
            </a:r>
          </a:p>
          <a:p>
            <a:pPr marL="0" indent="0" algn="ctr">
              <a:buNone/>
            </a:pPr>
            <a:r>
              <a:rPr lang="ru-RU" sz="2400" dirty="0"/>
              <a:t>СТ РК ISO 9001-2016. «Системы менеджмента качества. Требования»</a:t>
            </a:r>
          </a:p>
        </p:txBody>
      </p:sp>
    </p:spTree>
    <p:extLst>
      <p:ext uri="{BB962C8B-B14F-4D97-AF65-F5344CB8AC3E}">
        <p14:creationId xmlns:p14="http://schemas.microsoft.com/office/powerpoint/2010/main" val="424129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188641"/>
            <a:ext cx="5627414" cy="1800199"/>
          </a:xfrm>
        </p:spPr>
        <p:txBody>
          <a:bodyPr/>
          <a:lstStyle/>
          <a:p>
            <a:pPr algn="r"/>
            <a:r>
              <a:rPr lang="ru-RU" sz="3200" dirty="0"/>
              <a:t>МС ISO 9001:2015 «Системы менеджмента качества. Требования»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9"/>
            <a:ext cx="8424614" cy="4390752"/>
          </a:xfrm>
        </p:spPr>
        <p:txBody>
          <a:bodyPr>
            <a:noAutofit/>
          </a:bodyPr>
          <a:lstStyle/>
          <a:p>
            <a:r>
              <a:rPr lang="ru-RU" sz="2400" dirty="0"/>
              <a:t>Мышление, основанное на оценке рисков, является крайне важным для построения результативной системы менеджмента качества.</a:t>
            </a:r>
          </a:p>
          <a:p>
            <a:r>
              <a:rPr lang="ru-RU" sz="2400" dirty="0"/>
              <a:t>Чтобы подтвердить выполнение требований настоящего Международного Стандарта организация должна планировать и осуществлять действия по разрешению рисков и реализации возможностей. Обработка рисков и реализация возможностей создают основу для повышения результативности системы менеджмента качества, получения улучшенных результатов и предотвращения негативных эффектов. </a:t>
            </a:r>
          </a:p>
        </p:txBody>
      </p:sp>
    </p:spTree>
    <p:extLst>
      <p:ext uri="{BB962C8B-B14F-4D97-AF65-F5344CB8AC3E}">
        <p14:creationId xmlns:p14="http://schemas.microsoft.com/office/powerpoint/2010/main" val="2079202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136523"/>
            <a:ext cx="7827502" cy="2355852"/>
          </a:xfrm>
        </p:spPr>
        <p:txBody>
          <a:bodyPr>
            <a:normAutofit/>
          </a:bodyPr>
          <a:lstStyle/>
          <a:p>
            <a:r>
              <a:rPr lang="ru-RU" sz="2700" dirty="0"/>
              <a:t>Инновационные лидеры — это руководители нового типа, которые умеют играть на опережение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6289211-110A-4C01-B137-4E9DBBD7CDD5}" type="slidenum">
              <a:rPr lang="ru-RU" smtClean="0"/>
              <a:pPr/>
              <a:t>19</a:t>
            </a:fld>
            <a:endParaRPr lang="ru-RU"/>
          </a:p>
        </p:txBody>
      </p:sp>
      <p:pic>
        <p:nvPicPr>
          <p:cNvPr id="1026" name="Picture 2" descr="https://i.sunhome.ru/journal/66/sekreti-sotrudnichestva-v2.ori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5267"/>
            <a:ext cx="4557251" cy="3610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 descr="https://pbs.twimg.com/media/DfWC8jEXkAAb1zN.jpg:lar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1" y="2125268"/>
            <a:ext cx="4686300" cy="36100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3065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16632"/>
            <a:ext cx="8047806" cy="72008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Функции менеджмента:</a:t>
            </a:r>
            <a:r>
              <a:rPr lang="ru-RU" sz="2800" dirty="0"/>
              <a:t> </a:t>
            </a:r>
          </a:p>
        </p:txBody>
      </p:sp>
      <p:graphicFrame>
        <p:nvGraphicFramePr>
          <p:cNvPr id="67" name="Объект 6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905281"/>
              </p:ext>
            </p:extLst>
          </p:nvPr>
        </p:nvGraphicFramePr>
        <p:xfrm>
          <a:off x="-1" y="836712"/>
          <a:ext cx="9523927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6457950" y="5624514"/>
            <a:ext cx="2057400" cy="273844"/>
          </a:xfrm>
          <a:prstGeom prst="rect">
            <a:avLst/>
          </a:prstGeom>
        </p:spPr>
        <p:txBody>
          <a:bodyPr/>
          <a:lstStyle/>
          <a:p>
            <a:fld id="{F6289211-110A-4C01-B137-4E9DBBD7CDD5}" type="slidenum">
              <a:rPr lang="ru-RU" smtClean="0"/>
              <a:t>2</a:t>
            </a:fld>
            <a:endParaRPr lang="ru-RU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856329" y="1984985"/>
            <a:ext cx="936104" cy="1080120"/>
          </a:xfrm>
          <a:prstGeom prst="straightConnector1">
            <a:avLst/>
          </a:prstGeom>
          <a:ln w="57150">
            <a:solidFill>
              <a:srgbClr val="FF00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cxnSpLocks/>
          </p:cNvCxnSpPr>
          <p:nvPr/>
        </p:nvCxnSpPr>
        <p:spPr>
          <a:xfrm flipH="1">
            <a:off x="5795629" y="4581128"/>
            <a:ext cx="1057504" cy="115756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-972616" y="0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 flipV="1">
            <a:off x="2627784" y="4581128"/>
            <a:ext cx="1008112" cy="115212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2627784" y="1844824"/>
            <a:ext cx="1008112" cy="122413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9326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ru-RU" sz="7200" b="1" dirty="0"/>
            </a:br>
            <a:br>
              <a:rPr lang="ru-RU" sz="7200" b="1" dirty="0"/>
            </a:br>
            <a:r>
              <a:rPr lang="ru-RU" sz="7200" b="1" dirty="0"/>
              <a:t>БЛАГОДАРЮ </a:t>
            </a:r>
            <a:br>
              <a:rPr lang="ru-RU" sz="7200" b="1" dirty="0"/>
            </a:br>
            <a:r>
              <a:rPr lang="ru-RU" sz="7200" b="1" dirty="0"/>
              <a:t>ЗА </a:t>
            </a:r>
            <a:br>
              <a:rPr lang="ru-RU" sz="7200" b="1" dirty="0"/>
            </a:br>
            <a:r>
              <a:rPr lang="ru-RU" sz="7200" b="1" dirty="0"/>
              <a:t>ВНИМАНИЕ!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pPr>
              <a:buNone/>
            </a:pPr>
            <a:r>
              <a:rPr lang="ru-RU" dirty="0"/>
              <a:t>	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88077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857251"/>
            <a:ext cx="7886700" cy="904875"/>
          </a:xfrm>
        </p:spPr>
        <p:txBody>
          <a:bodyPr>
            <a:normAutofit fontScale="90000"/>
          </a:bodyPr>
          <a:lstStyle/>
          <a:p>
            <a:br>
              <a:rPr lang="ru-RU" sz="2325" dirty="0"/>
            </a:br>
            <a:br>
              <a:rPr lang="ru-RU" sz="2325" dirty="0"/>
            </a:br>
            <a:br>
              <a:rPr lang="ru-RU" sz="2325" dirty="0"/>
            </a:br>
            <a:br>
              <a:rPr lang="ru-RU" sz="2325" dirty="0"/>
            </a:br>
            <a:br>
              <a:rPr lang="ru-RU" sz="2325" dirty="0"/>
            </a:br>
            <a:br>
              <a:rPr lang="ru-RU" sz="2325" dirty="0"/>
            </a:br>
            <a:r>
              <a:rPr lang="ru-RU" sz="2325" dirty="0">
                <a:solidFill>
                  <a:srgbClr val="FF0000"/>
                </a:solidFill>
              </a:rPr>
              <a:t>Видение</a:t>
            </a:r>
            <a:r>
              <a:rPr lang="ru-RU" sz="2325" dirty="0"/>
              <a:t> (</a:t>
            </a:r>
            <a:r>
              <a:rPr lang="en-US" sz="2325" dirty="0"/>
              <a:t>VISION</a:t>
            </a:r>
            <a:r>
              <a:rPr lang="ru-RU" sz="2325" dirty="0"/>
              <a:t>) организации</a:t>
            </a:r>
            <a:br>
              <a:rPr lang="ru-RU" sz="2325" dirty="0"/>
            </a:br>
            <a:br>
              <a:rPr lang="ru-RU" sz="2325" dirty="0"/>
            </a:br>
            <a:r>
              <a:rPr lang="ru-RU" sz="2325" dirty="0"/>
              <a:t>Управление по </a:t>
            </a:r>
            <a:r>
              <a:rPr lang="en-US" sz="2325" dirty="0"/>
              <a:t>VISION </a:t>
            </a:r>
            <a:r>
              <a:rPr lang="ru-RU" sz="2325" dirty="0"/>
              <a:t>– это управление из будущего</a:t>
            </a:r>
            <a:br>
              <a:rPr lang="ru-RU" sz="2325" dirty="0"/>
            </a:br>
            <a:br>
              <a:rPr lang="ru-RU" sz="2325" dirty="0"/>
            </a:br>
            <a:r>
              <a:rPr lang="ru-RU" sz="2325" dirty="0"/>
              <a:t>«Не мы движемся к будущему, отталкиваясь от прошлого, а будущее вытаскивает нас из прошлого и притягивает к себе»</a:t>
            </a:r>
            <a:br>
              <a:rPr lang="ru-RU" sz="2325" dirty="0"/>
            </a:br>
            <a:r>
              <a:rPr lang="ru-RU" sz="2325" i="1" dirty="0"/>
              <a:t>Восточная мудрость</a:t>
            </a:r>
            <a:br>
              <a:rPr lang="ru-RU" sz="2700" i="1" dirty="0"/>
            </a:br>
            <a:endParaRPr lang="ru-RU" sz="27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857250" y="3076576"/>
          <a:ext cx="8220075" cy="2924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6289211-110A-4C01-B137-4E9DBBD7CDD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700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404664"/>
            <a:ext cx="6408886" cy="2087711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Ценности</a:t>
            </a:r>
            <a:r>
              <a:rPr lang="ru-RU" sz="2400" dirty="0"/>
              <a:t> организации – это набор правил, нравственных и деловых принципов, которые разделяют сотрудники организации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6289211-110A-4C01-B137-4E9DBBD7CDD5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228" y="2497932"/>
            <a:ext cx="5577544" cy="3263504"/>
          </a:xfrm>
        </p:spPr>
      </p:pic>
    </p:spTree>
    <p:extLst>
      <p:ext uri="{BB962C8B-B14F-4D97-AF65-F5344CB8AC3E}">
        <p14:creationId xmlns:p14="http://schemas.microsoft.com/office/powerpoint/2010/main" val="3304810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406400"/>
            <a:ext cx="6624910" cy="2085975"/>
          </a:xfrm>
        </p:spPr>
        <p:txBody>
          <a:bodyPr/>
          <a:lstStyle/>
          <a:p>
            <a:r>
              <a:rPr lang="ru-RU" sz="2400" dirty="0"/>
              <a:t>Высшие ценности </a:t>
            </a:r>
            <a:r>
              <a:rPr lang="ru-RU" sz="2400" dirty="0" err="1"/>
              <a:t>ОВи</a:t>
            </a:r>
            <a:r>
              <a:rPr lang="ru-RU" sz="2400" dirty="0" err="1">
                <a:solidFill>
                  <a:srgbClr val="002060"/>
                </a:solidFill>
              </a:rPr>
              <a:t>П</a:t>
            </a:r>
            <a:r>
              <a:rPr lang="ru-RU" sz="2400" dirty="0" err="1"/>
              <a:t>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Проактивность</a:t>
            </a:r>
            <a:r>
              <a:rPr lang="ru-RU" sz="2400" dirty="0"/>
              <a:t> </a:t>
            </a:r>
          </a:p>
          <a:p>
            <a:r>
              <a:rPr lang="ru-RU" sz="2400" dirty="0"/>
              <a:t>Стремление к инновациям </a:t>
            </a:r>
          </a:p>
          <a:p>
            <a:r>
              <a:rPr lang="ru-RU" sz="2400" dirty="0" err="1"/>
              <a:t>Клиентоориентированность</a:t>
            </a:r>
            <a:endParaRPr lang="ru-RU" sz="2400" dirty="0"/>
          </a:p>
          <a:p>
            <a:r>
              <a:rPr lang="ru-RU" sz="2400" dirty="0"/>
              <a:t>Конкурентоспособность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6289211-110A-4C01-B137-4E9DBBD7CDD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85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32656"/>
            <a:ext cx="7903790" cy="1068505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/>
              <a:t>Матричная организационная структура </a:t>
            </a:r>
            <a:r>
              <a:rPr lang="ru-RU" sz="2700" b="1" dirty="0" err="1"/>
              <a:t>ОВи</a:t>
            </a:r>
            <a:r>
              <a:rPr lang="ru-RU" sz="2700" b="1" dirty="0" err="1">
                <a:solidFill>
                  <a:srgbClr val="002060"/>
                </a:solidFill>
              </a:rPr>
              <a:t>П</a:t>
            </a:r>
            <a:r>
              <a:rPr lang="ru-RU" sz="2700" b="1" dirty="0" err="1"/>
              <a:t>О</a:t>
            </a:r>
            <a:endParaRPr lang="ru-RU" sz="2700" dirty="0"/>
          </a:p>
        </p:txBody>
      </p:sp>
      <p:pic>
        <p:nvPicPr>
          <p:cNvPr id="4" name="Объект 3" descr="https://www.expocentr.ru/common/img/uploaded/articles/expo/2016/398-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01160"/>
            <a:ext cx="8928992" cy="45995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092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3587" y="1106743"/>
            <a:ext cx="5832779" cy="1619789"/>
          </a:xfrm>
        </p:spPr>
        <p:txBody>
          <a:bodyPr/>
          <a:lstStyle/>
          <a:p>
            <a:pPr algn="r"/>
            <a:r>
              <a:rPr lang="ru-RU" sz="2400" dirty="0"/>
              <a:t>Дэвид </a:t>
            </a:r>
            <a:r>
              <a:rPr lang="ru-RU" sz="2400" dirty="0" err="1"/>
              <a:t>Макклелланд</a:t>
            </a:r>
            <a:r>
              <a:rPr lang="ru-RU" sz="2400" dirty="0"/>
              <a:t> выделил три доминирующие потребности: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потребность в достижениях / </a:t>
            </a:r>
            <a:r>
              <a:rPr lang="ru-RU" sz="2400" dirty="0" err="1"/>
              <a:t>Need</a:t>
            </a:r>
            <a:r>
              <a:rPr lang="ru-RU" sz="2400" dirty="0"/>
              <a:t> </a:t>
            </a:r>
            <a:r>
              <a:rPr lang="ru-RU" sz="2400" dirty="0" err="1"/>
              <a:t>for</a:t>
            </a:r>
            <a:r>
              <a:rPr lang="ru-RU" sz="2400" dirty="0"/>
              <a:t> </a:t>
            </a:r>
            <a:r>
              <a:rPr lang="ru-RU" sz="2400" dirty="0" err="1"/>
              <a:t>Achievement</a:t>
            </a:r>
            <a:r>
              <a:rPr lang="ru-RU" sz="2400" dirty="0"/>
              <a:t> (N-</a:t>
            </a:r>
            <a:r>
              <a:rPr lang="ru-RU" sz="2400" dirty="0" err="1"/>
              <a:t>Ach</a:t>
            </a:r>
            <a:r>
              <a:rPr lang="ru-RU" sz="2400" dirty="0"/>
              <a:t>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потребность во власти / </a:t>
            </a:r>
            <a:r>
              <a:rPr lang="ru-RU" sz="2400" dirty="0" err="1"/>
              <a:t>Need</a:t>
            </a:r>
            <a:r>
              <a:rPr lang="ru-RU" sz="2400" dirty="0"/>
              <a:t> </a:t>
            </a:r>
            <a:r>
              <a:rPr lang="ru-RU" sz="2400" dirty="0" err="1"/>
              <a:t>for</a:t>
            </a:r>
            <a:r>
              <a:rPr lang="ru-RU" sz="2400" dirty="0"/>
              <a:t> </a:t>
            </a:r>
            <a:r>
              <a:rPr lang="ru-RU" sz="2400" dirty="0" err="1"/>
              <a:t>Power</a:t>
            </a:r>
            <a:r>
              <a:rPr lang="ru-RU" sz="2400" dirty="0"/>
              <a:t> (N-</a:t>
            </a:r>
            <a:r>
              <a:rPr lang="ru-RU" sz="2400" dirty="0" err="1"/>
              <a:t>Pow</a:t>
            </a:r>
            <a:r>
              <a:rPr lang="ru-RU" sz="2400" dirty="0"/>
              <a:t>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потребность в принадлежности / </a:t>
            </a:r>
            <a:r>
              <a:rPr lang="ru-RU" sz="2400" dirty="0" err="1"/>
              <a:t>Need</a:t>
            </a:r>
            <a:r>
              <a:rPr lang="ru-RU" sz="2400" dirty="0"/>
              <a:t> </a:t>
            </a:r>
            <a:r>
              <a:rPr lang="ru-RU" sz="2400" dirty="0" err="1"/>
              <a:t>for</a:t>
            </a:r>
            <a:r>
              <a:rPr lang="ru-RU" sz="2400" dirty="0"/>
              <a:t> </a:t>
            </a:r>
            <a:r>
              <a:rPr lang="ru-RU" sz="2400" dirty="0" err="1"/>
              <a:t>Affiliation</a:t>
            </a:r>
            <a:r>
              <a:rPr lang="ru-RU" sz="2400" dirty="0"/>
              <a:t> (N-</a:t>
            </a:r>
            <a:r>
              <a:rPr lang="ru-RU" sz="2400" dirty="0" err="1"/>
              <a:t>Affil</a:t>
            </a:r>
            <a:r>
              <a:rPr lang="ru-RU" sz="2400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6461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3588" y="857251"/>
            <a:ext cx="4914900" cy="92228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Определяем потребности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" y="1566697"/>
          <a:ext cx="9143999" cy="4383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7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9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3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35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4432"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Сотрудники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Достижение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Власть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Принадлежность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230"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Сотрудник 1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+3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+3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0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230"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Сотрудник 2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+5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-2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-3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4230"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Сотрудник 3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-1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+4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+2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4230"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Сотрудник 4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+4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0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+4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4230"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Сотрудник 5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+2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-3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</a:endParaRPr>
                    </a:p>
                    <a:p>
                      <a:pPr marL="457200" algn="ctr" fontAlgn="base">
                        <a:lnSpc>
                          <a:spcPts val="195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+5</a:t>
                      </a:r>
                      <a:endParaRPr lang="ru-RU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006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6652" y="1160749"/>
            <a:ext cx="5381461" cy="432048"/>
          </a:xfrm>
        </p:spPr>
        <p:txBody>
          <a:bodyPr>
            <a:normAutofit fontScale="90000"/>
          </a:bodyPr>
          <a:lstStyle/>
          <a:p>
            <a:r>
              <a:rPr lang="ru-RU" dirty="0"/>
              <a:t>Ответьте на вопросы: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6063" y="2086961"/>
            <a:ext cx="6552050" cy="3608990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Ищут ли они похвалы?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Ищут ли признательности коллектива?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Нравится ли им быть главными?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Они интроверты или экстраверты?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Нравится ли им быть частью команды?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dirty="0"/>
              <a:t>Сотрудник больше конкурирует или сотрудничает?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7425075"/>
      </p:ext>
    </p:extLst>
  </p:cSld>
  <p:clrMapOvr>
    <a:masterClrMapping/>
  </p:clrMapOvr>
</p:sld>
</file>

<file path=ppt/theme/theme1.xml><?xml version="1.0" encoding="utf-8"?>
<a:theme xmlns:a="http://schemas.openxmlformats.org/drawingml/2006/main" name="5 упр.революций">
  <a:themeElements>
    <a:clrScheme name="template 3">
      <a:dk1>
        <a:srgbClr val="4D4D4D"/>
      </a:dk1>
      <a:lt1>
        <a:srgbClr val="FFFFFF"/>
      </a:lt1>
      <a:dk2>
        <a:srgbClr val="4D4D4D"/>
      </a:dk2>
      <a:lt2>
        <a:srgbClr val="003399"/>
      </a:lt2>
      <a:accent1>
        <a:srgbClr val="66CCFF"/>
      </a:accent1>
      <a:accent2>
        <a:srgbClr val="3366FF"/>
      </a:accent2>
      <a:accent3>
        <a:srgbClr val="FFFFFF"/>
      </a:accent3>
      <a:accent4>
        <a:srgbClr val="404040"/>
      </a:accent4>
      <a:accent5>
        <a:srgbClr val="B8E2FF"/>
      </a:accent5>
      <a:accent6>
        <a:srgbClr val="2D5CE7"/>
      </a:accent6>
      <a:hlink>
        <a:srgbClr val="FFCC00"/>
      </a:hlink>
      <a:folHlink>
        <a:srgbClr val="DDDDDD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4D4D4D"/>
        </a:dk1>
        <a:lt1>
          <a:srgbClr val="FFFFFF"/>
        </a:lt1>
        <a:dk2>
          <a:srgbClr val="4D4D4D"/>
        </a:dk2>
        <a:lt2>
          <a:srgbClr val="0099FF"/>
        </a:lt2>
        <a:accent1>
          <a:srgbClr val="003399"/>
        </a:accent1>
        <a:accent2>
          <a:srgbClr val="CCECFF"/>
        </a:accent2>
        <a:accent3>
          <a:srgbClr val="FFFFFF"/>
        </a:accent3>
        <a:accent4>
          <a:srgbClr val="404040"/>
        </a:accent4>
        <a:accent5>
          <a:srgbClr val="AAADCA"/>
        </a:accent5>
        <a:accent6>
          <a:srgbClr val="B9D6E7"/>
        </a:accent6>
        <a:hlink>
          <a:srgbClr val="6699F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333333"/>
        </a:dk1>
        <a:lt1>
          <a:srgbClr val="FFFFFF"/>
        </a:lt1>
        <a:dk2>
          <a:srgbClr val="808080"/>
        </a:dk2>
        <a:lt2>
          <a:srgbClr val="003366"/>
        </a:lt2>
        <a:accent1>
          <a:srgbClr val="6699FF"/>
        </a:accent1>
        <a:accent2>
          <a:srgbClr val="990000"/>
        </a:accent2>
        <a:accent3>
          <a:srgbClr val="FFFFFF"/>
        </a:accent3>
        <a:accent4>
          <a:srgbClr val="2A2A2A"/>
        </a:accent4>
        <a:accent5>
          <a:srgbClr val="B8CAFF"/>
        </a:accent5>
        <a:accent6>
          <a:srgbClr val="8A0000"/>
        </a:accent6>
        <a:hlink>
          <a:srgbClr val="0066C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CCFF"/>
        </a:accent1>
        <a:accent2>
          <a:srgbClr val="3366FF"/>
        </a:accent2>
        <a:accent3>
          <a:srgbClr val="FFFFFF"/>
        </a:accent3>
        <a:accent4>
          <a:srgbClr val="404040"/>
        </a:accent4>
        <a:accent5>
          <a:srgbClr val="B8E2FF"/>
        </a:accent5>
        <a:accent6>
          <a:srgbClr val="2D5CE7"/>
        </a:accent6>
        <a:hlink>
          <a:srgbClr val="FFCC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3366FF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2D5CE7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CC0000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B90000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99CCFF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8AB9E7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Упр-е кач-вом в здравоохран для раздат. мат</Template>
  <TotalTime>10272</TotalTime>
  <Words>572</Words>
  <Application>Microsoft Office PowerPoint</Application>
  <PresentationFormat>Экран (4:3)</PresentationFormat>
  <Paragraphs>137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Roboto</vt:lpstr>
      <vt:lpstr>Times New Roman</vt:lpstr>
      <vt:lpstr>Wingdings</vt:lpstr>
      <vt:lpstr>5 упр.революций</vt:lpstr>
      <vt:lpstr>Презентация PowerPoint</vt:lpstr>
      <vt:lpstr>Функции менеджмента: </vt:lpstr>
      <vt:lpstr>      Видение (VISION) организации  Управление по VISION – это управление из будущего  «Не мы движемся к будущему, отталкиваясь от прошлого, а будущее вытаскивает нас из прошлого и притягивает к себе» Восточная мудрость </vt:lpstr>
      <vt:lpstr>Ценности организации – это набор правил, нравственных и деловых принципов, которые разделяют сотрудники организации</vt:lpstr>
      <vt:lpstr>Высшие ценности ОВиПО</vt:lpstr>
      <vt:lpstr>Матричная организационная структура ОВиПО</vt:lpstr>
      <vt:lpstr>Дэвид Макклелланд выделил три доминирующие потребности: </vt:lpstr>
      <vt:lpstr>Определяем потребности </vt:lpstr>
      <vt:lpstr>Ответьте на вопросы:</vt:lpstr>
      <vt:lpstr>Акроним VUCA </vt:lpstr>
      <vt:lpstr>Антихрупкость – понятие, которое ввёл экономист Нассим Николас Талеб в книге «Антихрупкость. Как извлечь выгоду из хаоса» </vt:lpstr>
      <vt:lpstr>Боб Йохансен в книге «Лидеры создают будущее: десять новых качеств для неопределенного мира»</vt:lpstr>
      <vt:lpstr>Модель VUCA Prime            Акроним VUCA </vt:lpstr>
      <vt:lpstr>Акроним BANI </vt:lpstr>
      <vt:lpstr>Управление рисками – </vt:lpstr>
      <vt:lpstr>3 главных вопроса, на которые помогает ответить процесс управления рисками:</vt:lpstr>
      <vt:lpstr>Сертификация на соответствие</vt:lpstr>
      <vt:lpstr>МС ISO 9001:2015 «Системы менеджмента качества. Требования» </vt:lpstr>
      <vt:lpstr>Инновационные лидеры — это руководители нового типа, которые умеют играть на опережение</vt:lpstr>
      <vt:lpstr>  БЛАГОДАРЮ  ЗА  ВНИМАНИЕ!</vt:lpstr>
    </vt:vector>
  </TitlesOfParts>
  <Company>NNEF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dzhamilya</dc:creator>
  <cp:lastModifiedBy>Ольга З</cp:lastModifiedBy>
  <cp:revision>925</cp:revision>
  <cp:lastPrinted>2016-09-06T03:20:57Z</cp:lastPrinted>
  <dcterms:created xsi:type="dcterms:W3CDTF">2011-09-20T09:32:56Z</dcterms:created>
  <dcterms:modified xsi:type="dcterms:W3CDTF">2024-01-07T09:38:32Z</dcterms:modified>
</cp:coreProperties>
</file>